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9" r:id="rId1"/>
  </p:sldMasterIdLst>
  <p:notesMasterIdLst>
    <p:notesMasterId r:id="rId37"/>
  </p:notesMasterIdLst>
  <p:handoutMasterIdLst>
    <p:handoutMasterId r:id="rId38"/>
  </p:handoutMasterIdLst>
  <p:sldIdLst>
    <p:sldId id="524" r:id="rId2"/>
    <p:sldId id="612" r:id="rId3"/>
    <p:sldId id="517" r:id="rId4"/>
    <p:sldId id="442" r:id="rId5"/>
    <p:sldId id="445" r:id="rId6"/>
    <p:sldId id="446" r:id="rId7"/>
    <p:sldId id="447" r:id="rId8"/>
    <p:sldId id="448" r:id="rId9"/>
    <p:sldId id="449" r:id="rId10"/>
    <p:sldId id="451" r:id="rId11"/>
    <p:sldId id="522" r:id="rId12"/>
    <p:sldId id="394" r:id="rId13"/>
    <p:sldId id="285" r:id="rId14"/>
    <p:sldId id="395" r:id="rId15"/>
    <p:sldId id="286" r:id="rId16"/>
    <p:sldId id="364" r:id="rId17"/>
    <p:sldId id="288" r:id="rId18"/>
    <p:sldId id="366" r:id="rId19"/>
    <p:sldId id="402" r:id="rId20"/>
    <p:sldId id="622" r:id="rId21"/>
    <p:sldId id="396" r:id="rId22"/>
    <p:sldId id="620" r:id="rId23"/>
    <p:sldId id="611" r:id="rId24"/>
    <p:sldId id="608" r:id="rId25"/>
    <p:sldId id="582" r:id="rId26"/>
    <p:sldId id="618" r:id="rId27"/>
    <p:sldId id="613" r:id="rId28"/>
    <p:sldId id="401" r:id="rId29"/>
    <p:sldId id="379" r:id="rId30"/>
    <p:sldId id="400" r:id="rId31"/>
    <p:sldId id="403" r:id="rId32"/>
    <p:sldId id="399" r:id="rId33"/>
    <p:sldId id="619" r:id="rId34"/>
    <p:sldId id="610" r:id="rId35"/>
    <p:sldId id="617" r:id="rId36"/>
  </p:sldIdLst>
  <p:sldSz cx="10058400" cy="7772400"/>
  <p:notesSz cx="6669088" cy="9872663"/>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34">
          <p15:clr>
            <a:srgbClr val="A4A3A4"/>
          </p15:clr>
        </p15:guide>
        <p15:guide id="2" orient="horz" pos="1153">
          <p15:clr>
            <a:srgbClr val="A4A3A4"/>
          </p15:clr>
        </p15:guide>
        <p15:guide id="3" orient="horz" pos="4292">
          <p15:clr>
            <a:srgbClr val="A4A3A4"/>
          </p15:clr>
        </p15:guide>
        <p15:guide id="4" orient="horz" pos="330">
          <p15:clr>
            <a:srgbClr val="A4A3A4"/>
          </p15:clr>
        </p15:guide>
        <p15:guide id="5" pos="6019">
          <p15:clr>
            <a:srgbClr val="A4A3A4"/>
          </p15:clr>
        </p15:guide>
        <p15:guide id="6" pos="317">
          <p15:clr>
            <a:srgbClr val="A4A3A4"/>
          </p15:clr>
        </p15:guide>
        <p15:guide id="7" pos="6180">
          <p15:clr>
            <a:srgbClr val="A4A3A4"/>
          </p15:clr>
        </p15:guide>
        <p15:guide id="8" pos="16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umbgh" initials="da" lastIdx="3" clrIdx="0"/>
  <p:cmAuthor id="1" name="D. Alumbaugh" initials="D.A." lastIdx="3" clrIdx="1"/>
  <p:cmAuthor id="2" name="D. Alumbaugh" initials="D.A. "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146"/>
    <a:srgbClr val="DC3200"/>
    <a:srgbClr val="64696E"/>
    <a:srgbClr val="006487"/>
    <a:srgbClr val="41738C"/>
    <a:srgbClr val="A9C399"/>
    <a:srgbClr val="737D87"/>
    <a:srgbClr val="003C5A"/>
    <a:srgbClr val="878C91"/>
    <a:srgbClr val="C19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0AECB-20C2-4C04-9309-CAD89B0201CA}" v="42" dt="2023-06-09T10:45:57.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9" autoAdjust="0"/>
    <p:restoredTop sz="94517" autoAdjust="0"/>
  </p:normalViewPr>
  <p:slideViewPr>
    <p:cSldViewPr snapToGrid="0">
      <p:cViewPr varScale="1">
        <p:scale>
          <a:sx n="109" d="100"/>
          <a:sy n="109" d="100"/>
        </p:scale>
        <p:origin x="1656" y="192"/>
      </p:cViewPr>
      <p:guideLst>
        <p:guide orient="horz" pos="4434"/>
        <p:guide orient="horz" pos="1153"/>
        <p:guide orient="horz" pos="4292"/>
        <p:guide orient="horz" pos="330"/>
        <p:guide pos="6019"/>
        <p:guide pos="317"/>
        <p:guide pos="6180"/>
        <p:guide pos="164"/>
      </p:guideLst>
    </p:cSldViewPr>
  </p:slideViewPr>
  <p:outlineViewPr>
    <p:cViewPr>
      <p:scale>
        <a:sx n="33" d="100"/>
        <a:sy n="33" d="100"/>
      </p:scale>
      <p:origin x="0" y="1506"/>
    </p:cViewPr>
  </p:outlineViewPr>
  <p:notesTextViewPr>
    <p:cViewPr>
      <p:scale>
        <a:sx n="1" d="1"/>
        <a:sy n="1" d="1"/>
      </p:scale>
      <p:origin x="0" y="0"/>
    </p:cViewPr>
  </p:notesTextViewPr>
  <p:sorterViewPr>
    <p:cViewPr>
      <p:scale>
        <a:sx n="75" d="100"/>
        <a:sy n="75" d="100"/>
      </p:scale>
      <p:origin x="0" y="3360"/>
    </p:cViewPr>
  </p:sorterViewPr>
  <p:notesViewPr>
    <p:cSldViewPr snapToGrid="0" showGuides="1">
      <p:cViewPr varScale="1">
        <p:scale>
          <a:sx n="123" d="100"/>
          <a:sy n="123" d="100"/>
        </p:scale>
        <p:origin x="-62" y="-302"/>
      </p:cViewPr>
      <p:guideLst>
        <p:guide orient="horz" pos="3110"/>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889938" cy="493633"/>
          </a:xfrm>
          <a:prstGeom prst="rect">
            <a:avLst/>
          </a:prstGeom>
        </p:spPr>
        <p:txBody>
          <a:bodyPr vert="horz" lIns="96598" tIns="48297" rIns="96598" bIns="48297" rtlCol="0"/>
          <a:lstStyle>
            <a:lvl1pPr algn="l">
              <a:defRPr sz="1200"/>
            </a:lvl1pPr>
          </a:lstStyle>
          <a:p>
            <a:endParaRPr lang="en-US" dirty="0"/>
          </a:p>
        </p:txBody>
      </p:sp>
      <p:sp>
        <p:nvSpPr>
          <p:cNvPr id="3" name="Date Placeholder 2"/>
          <p:cNvSpPr>
            <a:spLocks noGrp="1"/>
          </p:cNvSpPr>
          <p:nvPr>
            <p:ph type="dt" sz="quarter" idx="1"/>
          </p:nvPr>
        </p:nvSpPr>
        <p:spPr>
          <a:xfrm>
            <a:off x="3777606" y="6"/>
            <a:ext cx="2889938" cy="493633"/>
          </a:xfrm>
          <a:prstGeom prst="rect">
            <a:avLst/>
          </a:prstGeom>
        </p:spPr>
        <p:txBody>
          <a:bodyPr vert="horz" lIns="96598" tIns="48297" rIns="96598" bIns="48297" rtlCol="0"/>
          <a:lstStyle>
            <a:lvl1pPr algn="r">
              <a:defRPr sz="1200"/>
            </a:lvl1pPr>
          </a:lstStyle>
          <a:p>
            <a:fld id="{43E13F43-1666-4FF1-AD68-1B7E302C60E9}" type="datetimeFigureOut">
              <a:rPr lang="en-US" smtClean="0"/>
              <a:t>6/11/23</a:t>
            </a:fld>
            <a:endParaRPr lang="en-US" dirty="0"/>
          </a:p>
        </p:txBody>
      </p:sp>
      <p:sp>
        <p:nvSpPr>
          <p:cNvPr id="4" name="Footer Placeholder 3"/>
          <p:cNvSpPr>
            <a:spLocks noGrp="1"/>
          </p:cNvSpPr>
          <p:nvPr>
            <p:ph type="ftr" sz="quarter" idx="2"/>
          </p:nvPr>
        </p:nvSpPr>
        <p:spPr>
          <a:xfrm>
            <a:off x="6" y="9377317"/>
            <a:ext cx="2889938" cy="493633"/>
          </a:xfrm>
          <a:prstGeom prst="rect">
            <a:avLst/>
          </a:prstGeom>
        </p:spPr>
        <p:txBody>
          <a:bodyPr vert="horz" lIns="96598" tIns="48297" rIns="96598" bIns="482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6" y="9377317"/>
            <a:ext cx="2889938" cy="493633"/>
          </a:xfrm>
          <a:prstGeom prst="rect">
            <a:avLst/>
          </a:prstGeom>
        </p:spPr>
        <p:txBody>
          <a:bodyPr vert="horz" lIns="96598" tIns="48297" rIns="96598" bIns="48297" rtlCol="0" anchor="b"/>
          <a:lstStyle>
            <a:lvl1pPr algn="r">
              <a:defRPr sz="1200"/>
            </a:lvl1pPr>
          </a:lstStyle>
          <a:p>
            <a:fld id="{0ADDA97C-3E0F-4AD5-9FFE-5BD9D11A98C8}" type="slidenum">
              <a:rPr lang="en-US" smtClean="0"/>
              <a:t>‹#›</a:t>
            </a:fld>
            <a:endParaRPr lang="en-US" dirty="0"/>
          </a:p>
        </p:txBody>
      </p:sp>
    </p:spTree>
    <p:extLst>
      <p:ext uri="{BB962C8B-B14F-4D97-AF65-F5344CB8AC3E}">
        <p14:creationId xmlns:p14="http://schemas.microsoft.com/office/powerpoint/2010/main" val="190097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889938" cy="493633"/>
          </a:xfrm>
          <a:prstGeom prst="rect">
            <a:avLst/>
          </a:prstGeom>
        </p:spPr>
        <p:txBody>
          <a:bodyPr vert="horz" lIns="96598" tIns="48297" rIns="96598" bIns="48297" rtlCol="0"/>
          <a:lstStyle>
            <a:lvl1pPr algn="l">
              <a:defRPr sz="1200"/>
            </a:lvl1pPr>
          </a:lstStyle>
          <a:p>
            <a:endParaRPr lang="en-US" dirty="0"/>
          </a:p>
        </p:txBody>
      </p:sp>
      <p:sp>
        <p:nvSpPr>
          <p:cNvPr id="3" name="Date Placeholder 2"/>
          <p:cNvSpPr>
            <a:spLocks noGrp="1"/>
          </p:cNvSpPr>
          <p:nvPr>
            <p:ph type="dt" idx="1"/>
          </p:nvPr>
        </p:nvSpPr>
        <p:spPr>
          <a:xfrm>
            <a:off x="3777606" y="6"/>
            <a:ext cx="2889938" cy="493633"/>
          </a:xfrm>
          <a:prstGeom prst="rect">
            <a:avLst/>
          </a:prstGeom>
        </p:spPr>
        <p:txBody>
          <a:bodyPr vert="horz" lIns="96598" tIns="48297" rIns="96598" bIns="48297" rtlCol="0"/>
          <a:lstStyle>
            <a:lvl1pPr algn="r">
              <a:defRPr sz="1200"/>
            </a:lvl1pPr>
          </a:lstStyle>
          <a:p>
            <a:fld id="{737E6CF4-A22B-4D6B-A4D1-40577D1DBD1C}" type="datetimeFigureOut">
              <a:rPr lang="en-US" smtClean="0"/>
              <a:pPr/>
              <a:t>6/11/23</a:t>
            </a:fld>
            <a:endParaRPr lang="en-US" dirty="0"/>
          </a:p>
        </p:txBody>
      </p:sp>
      <p:sp>
        <p:nvSpPr>
          <p:cNvPr id="4" name="Slide Image Placeholder 3"/>
          <p:cNvSpPr>
            <a:spLocks noGrp="1" noRot="1" noChangeAspect="1"/>
          </p:cNvSpPr>
          <p:nvPr>
            <p:ph type="sldImg" idx="2"/>
          </p:nvPr>
        </p:nvSpPr>
        <p:spPr>
          <a:xfrm>
            <a:off x="939800" y="741363"/>
            <a:ext cx="4789488" cy="3702050"/>
          </a:xfrm>
          <a:prstGeom prst="rect">
            <a:avLst/>
          </a:prstGeom>
          <a:noFill/>
          <a:ln w="12700">
            <a:solidFill>
              <a:prstClr val="black"/>
            </a:solidFill>
          </a:ln>
        </p:spPr>
        <p:txBody>
          <a:bodyPr vert="horz" lIns="96598" tIns="48297" rIns="96598" bIns="48297" rtlCol="0" anchor="ctr"/>
          <a:lstStyle/>
          <a:p>
            <a:endParaRPr lang="en-US" dirty="0"/>
          </a:p>
        </p:txBody>
      </p:sp>
      <p:sp>
        <p:nvSpPr>
          <p:cNvPr id="5" name="Notes Placeholder 4"/>
          <p:cNvSpPr>
            <a:spLocks noGrp="1"/>
          </p:cNvSpPr>
          <p:nvPr>
            <p:ph type="body" sz="quarter" idx="3"/>
          </p:nvPr>
        </p:nvSpPr>
        <p:spPr>
          <a:xfrm>
            <a:off x="666909" y="4689516"/>
            <a:ext cx="5335270" cy="4442698"/>
          </a:xfrm>
          <a:prstGeom prst="rect">
            <a:avLst/>
          </a:prstGeom>
        </p:spPr>
        <p:txBody>
          <a:bodyPr vert="horz" lIns="96598" tIns="48297" rIns="96598" bIns="482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9377317"/>
            <a:ext cx="2889938" cy="493633"/>
          </a:xfrm>
          <a:prstGeom prst="rect">
            <a:avLst/>
          </a:prstGeom>
        </p:spPr>
        <p:txBody>
          <a:bodyPr vert="horz" lIns="96598" tIns="48297" rIns="96598" bIns="482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6" y="9377317"/>
            <a:ext cx="2889938" cy="493633"/>
          </a:xfrm>
          <a:prstGeom prst="rect">
            <a:avLst/>
          </a:prstGeom>
        </p:spPr>
        <p:txBody>
          <a:bodyPr vert="horz" lIns="96598" tIns="48297" rIns="96598" bIns="48297" rtlCol="0" anchor="b"/>
          <a:lstStyle>
            <a:lvl1pPr algn="r">
              <a:defRPr sz="1200"/>
            </a:lvl1pPr>
          </a:lstStyle>
          <a:p>
            <a:fld id="{E6C15F37-39DC-4109-9C11-285BC8FC9752}" type="slidenum">
              <a:rPr lang="en-US" smtClean="0"/>
              <a:pPr/>
              <a:t>‹#›</a:t>
            </a:fld>
            <a:endParaRPr lang="en-US" dirty="0"/>
          </a:p>
        </p:txBody>
      </p:sp>
    </p:spTree>
    <p:extLst>
      <p:ext uri="{BB962C8B-B14F-4D97-AF65-F5344CB8AC3E}">
        <p14:creationId xmlns:p14="http://schemas.microsoft.com/office/powerpoint/2010/main" val="745457022"/>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5F4110D-4E99-49C1-BF09-9D9E5818BB6B}" type="slidenum">
              <a:rPr lang="it-IT" smtClean="0"/>
              <a:t>11</a:t>
            </a:fld>
            <a:endParaRPr lang="it-IT" dirty="0"/>
          </a:p>
        </p:txBody>
      </p:sp>
    </p:spTree>
    <p:extLst>
      <p:ext uri="{BB962C8B-B14F-4D97-AF65-F5344CB8AC3E}">
        <p14:creationId xmlns:p14="http://schemas.microsoft.com/office/powerpoint/2010/main" val="287194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rtl="0"/>
            <a:fld id="{69C971FF-EF28-4195-A575-329446EFAA55}" type="slidenum">
              <a:rPr lang="it-IT" noProof="0" smtClean="0"/>
              <a:t>12</a:t>
            </a:fld>
            <a:endParaRPr lang="it-IT" noProof="0"/>
          </a:p>
        </p:txBody>
      </p:sp>
    </p:spTree>
    <p:extLst>
      <p:ext uri="{BB962C8B-B14F-4D97-AF65-F5344CB8AC3E}">
        <p14:creationId xmlns:p14="http://schemas.microsoft.com/office/powerpoint/2010/main" val="239063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ltLang="en-US" sz="1700" dirty="0"/>
          </a:p>
        </p:txBody>
      </p:sp>
      <p:sp>
        <p:nvSpPr>
          <p:cNvPr id="4" name="Segnaposto numero diapositiva 3"/>
          <p:cNvSpPr>
            <a:spLocks noGrp="1"/>
          </p:cNvSpPr>
          <p:nvPr>
            <p:ph type="sldNum" sz="quarter" idx="5"/>
          </p:nvPr>
        </p:nvSpPr>
        <p:spPr/>
        <p:txBody>
          <a:bodyPr/>
          <a:lstStyle/>
          <a:p>
            <a:pPr rtl="0"/>
            <a:fld id="{69C971FF-EF28-4195-A575-329446EFAA55}" type="slidenum">
              <a:rPr lang="it-IT" noProof="0" smtClean="0"/>
              <a:t>14</a:t>
            </a:fld>
            <a:endParaRPr lang="it-IT" noProof="0"/>
          </a:p>
        </p:txBody>
      </p:sp>
    </p:spTree>
    <p:extLst>
      <p:ext uri="{BB962C8B-B14F-4D97-AF65-F5344CB8AC3E}">
        <p14:creationId xmlns:p14="http://schemas.microsoft.com/office/powerpoint/2010/main" val="341099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cs typeface="Times New Roman" panose="02020603050405020304" pitchFamily="18" charset="0"/>
            </a:endParaRPr>
          </a:p>
          <a:p>
            <a:endParaRPr lang="en-GB" dirty="0"/>
          </a:p>
        </p:txBody>
      </p:sp>
      <p:sp>
        <p:nvSpPr>
          <p:cNvPr id="4" name="Segnaposto numero diapositiva 3"/>
          <p:cNvSpPr>
            <a:spLocks noGrp="1"/>
          </p:cNvSpPr>
          <p:nvPr>
            <p:ph type="sldNum" sz="quarter" idx="5"/>
          </p:nvPr>
        </p:nvSpPr>
        <p:spPr/>
        <p:txBody>
          <a:bodyPr/>
          <a:lstStyle/>
          <a:p>
            <a:pPr rtl="0"/>
            <a:fld id="{69C971FF-EF28-4195-A575-329446EFAA55}" type="slidenum">
              <a:rPr lang="it-IT" noProof="0" smtClean="0"/>
              <a:t>15</a:t>
            </a:fld>
            <a:endParaRPr lang="it-IT" noProof="0"/>
          </a:p>
        </p:txBody>
      </p:sp>
    </p:spTree>
    <p:extLst>
      <p:ext uri="{BB962C8B-B14F-4D97-AF65-F5344CB8AC3E}">
        <p14:creationId xmlns:p14="http://schemas.microsoft.com/office/powerpoint/2010/main" val="413629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rtl="0"/>
            <a:fld id="{69C971FF-EF28-4195-A575-329446EFAA55}" type="slidenum">
              <a:rPr lang="it-IT" noProof="0" smtClean="0"/>
              <a:t>18</a:t>
            </a:fld>
            <a:endParaRPr lang="it-IT" noProof="0"/>
          </a:p>
        </p:txBody>
      </p:sp>
    </p:spTree>
    <p:extLst>
      <p:ext uri="{BB962C8B-B14F-4D97-AF65-F5344CB8AC3E}">
        <p14:creationId xmlns:p14="http://schemas.microsoft.com/office/powerpoint/2010/main" val="91252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ACD76-FBD0-4E82-B683-A42D303657F7}" type="slidenum">
              <a:rPr lang="en-US" smtClean="0"/>
              <a:pPr/>
              <a:t>20</a:t>
            </a:fld>
            <a:endParaRPr lang="en-US" dirty="0"/>
          </a:p>
        </p:txBody>
      </p:sp>
    </p:spTree>
    <p:extLst>
      <p:ext uri="{BB962C8B-B14F-4D97-AF65-F5344CB8AC3E}">
        <p14:creationId xmlns:p14="http://schemas.microsoft.com/office/powerpoint/2010/main" val="283430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21</a:t>
            </a:fld>
            <a:endParaRPr lang="en-US" dirty="0"/>
          </a:p>
        </p:txBody>
      </p:sp>
    </p:spTree>
    <p:extLst>
      <p:ext uri="{BB962C8B-B14F-4D97-AF65-F5344CB8AC3E}">
        <p14:creationId xmlns:p14="http://schemas.microsoft.com/office/powerpoint/2010/main" val="176025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24</a:t>
            </a:fld>
            <a:endParaRPr lang="en-US" dirty="0"/>
          </a:p>
        </p:txBody>
      </p:sp>
    </p:spTree>
    <p:extLst>
      <p:ext uri="{BB962C8B-B14F-4D97-AF65-F5344CB8AC3E}">
        <p14:creationId xmlns:p14="http://schemas.microsoft.com/office/powerpoint/2010/main" val="241364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
    <p:spTree>
      <p:nvGrpSpPr>
        <p:cNvPr id="1" name=""/>
        <p:cNvGrpSpPr/>
        <p:nvPr/>
      </p:nvGrpSpPr>
      <p:grpSpPr>
        <a:xfrm>
          <a:off x="0" y="0"/>
          <a:ext cx="0" cy="0"/>
          <a:chOff x="0" y="0"/>
          <a:chExt cx="0" cy="0"/>
        </a:xfrm>
      </p:grpSpPr>
      <p:sp>
        <p:nvSpPr>
          <p:cNvPr id="5" name="Rectangle 4"/>
          <p:cNvSpPr/>
          <p:nvPr userDrawn="1"/>
        </p:nvSpPr>
        <p:spPr bwMode="auto">
          <a:xfrm>
            <a:off x="260350" y="523875"/>
            <a:ext cx="9555480" cy="5742684"/>
          </a:xfrm>
          <a:prstGeom prst="rect">
            <a:avLst/>
          </a:prstGeom>
          <a:solidFill>
            <a:srgbClr val="003C5A"/>
          </a:solidFill>
          <a:ln>
            <a:noFill/>
          </a:ln>
          <a:effectLst/>
        </p:spPr>
        <p:txBody>
          <a:bodyPr vert="horz" wrap="none" lIns="101882" tIns="50941" rIns="101882" bIns="50941" numCol="1" rtlCol="0" anchor="ctr" anchorCtr="0" compatLnSpc="1">
            <a:prstTxWarp prst="textNoShape">
              <a:avLst/>
            </a:prstTxWarp>
          </a:bodyPr>
          <a:lstStyle/>
          <a:p>
            <a:pPr algn="ctr"/>
            <a:endParaRPr lang="en-US" dirty="0"/>
          </a:p>
        </p:txBody>
      </p:sp>
      <p:sp>
        <p:nvSpPr>
          <p:cNvPr id="44" name="Title 1"/>
          <p:cNvSpPr>
            <a:spLocks noGrp="1"/>
          </p:cNvSpPr>
          <p:nvPr>
            <p:ph type="ctrTitle" hasCustomPrompt="1"/>
          </p:nvPr>
        </p:nvSpPr>
        <p:spPr>
          <a:xfrm>
            <a:off x="685808" y="6813549"/>
            <a:ext cx="8688697" cy="559673"/>
          </a:xfrm>
          <a:noFill/>
        </p:spPr>
        <p:txBody>
          <a:bodyPr lIns="0" tIns="0" rIns="0" bIns="0" anchor="b" anchorCtr="0">
            <a:normAutofit/>
          </a:bodyPr>
          <a:lstStyle>
            <a:lvl1pPr algn="l">
              <a:lnSpc>
                <a:spcPct val="110000"/>
              </a:lnSpc>
              <a:spcBef>
                <a:spcPts val="1152"/>
              </a:spcBef>
              <a:defRPr sz="1800" cap="all" baseline="0">
                <a:solidFill>
                  <a:srgbClr val="006487"/>
                </a:solidFill>
              </a:defRPr>
            </a:lvl1pPr>
          </a:lstStyle>
          <a:p>
            <a:r>
              <a:rPr lang="en-US" dirty="0"/>
              <a:t>NAME OF PRESENTATION ARIAL 18 PT., ALL CAPS </a:t>
            </a:r>
            <a:r>
              <a:rPr lang="en-US" dirty="0">
                <a:solidFill>
                  <a:srgbClr val="737D87"/>
                </a:solidFill>
              </a:rPr>
              <a:t>//</a:t>
            </a:r>
            <a:r>
              <a:rPr lang="en-US" dirty="0"/>
              <a:t> </a:t>
            </a:r>
            <a:r>
              <a:rPr lang="en-US" dirty="0">
                <a:solidFill>
                  <a:schemeClr val="tx1"/>
                </a:solidFill>
              </a:rPr>
              <a:t>Date XX, </a:t>
            </a:r>
            <a:r>
              <a:rPr lang="en-US" dirty="0" err="1">
                <a:solidFill>
                  <a:schemeClr val="tx1"/>
                </a:solidFill>
              </a:rPr>
              <a:t>20XX</a:t>
            </a:r>
            <a:endParaRPr lang="en-US" dirty="0"/>
          </a:p>
        </p:txBody>
      </p:sp>
      <p:sp>
        <p:nvSpPr>
          <p:cNvPr id="49" name="Footer Placeholder 4"/>
          <p:cNvSpPr>
            <a:spLocks noGrp="1"/>
          </p:cNvSpPr>
          <p:nvPr>
            <p:ph type="ftr" sz="quarter" idx="11"/>
          </p:nvPr>
        </p:nvSpPr>
        <p:spPr>
          <a:xfrm>
            <a:off x="503237" y="7612655"/>
            <a:ext cx="9051925" cy="159745"/>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8" y="5288634"/>
            <a:ext cx="2002536" cy="334759"/>
          </a:xfrm>
          <a:prstGeom prst="rect">
            <a:avLst/>
          </a:prstGeom>
        </p:spPr>
      </p:pic>
      <p:sp>
        <p:nvSpPr>
          <p:cNvPr id="8" name="Rectangle 4"/>
          <p:cNvSpPr>
            <a:spLocks noChangeArrowheads="1"/>
          </p:cNvSpPr>
          <p:nvPr userDrawn="1"/>
        </p:nvSpPr>
        <p:spPr bwMode="auto">
          <a:xfrm>
            <a:off x="251460" y="292608"/>
            <a:ext cx="9555480" cy="125942"/>
          </a:xfrm>
          <a:prstGeom prst="rect">
            <a:avLst/>
          </a:prstGeom>
          <a:solidFill>
            <a:srgbClr val="6469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bodyPr>
          <a:lstStyle/>
          <a:p>
            <a:endParaRPr lang="en-US" dirty="0"/>
          </a:p>
        </p:txBody>
      </p:sp>
    </p:spTree>
    <p:extLst>
      <p:ext uri="{BB962C8B-B14F-4D97-AF65-F5344CB8AC3E}">
        <p14:creationId xmlns:p14="http://schemas.microsoft.com/office/powerpoint/2010/main" val="332266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and no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9"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10" name="Content Placeholder 9"/>
          <p:cNvSpPr>
            <a:spLocks noGrp="1"/>
          </p:cNvSpPr>
          <p:nvPr>
            <p:ph sz="quarter" idx="11"/>
          </p:nvPr>
        </p:nvSpPr>
        <p:spPr>
          <a:xfrm>
            <a:off x="503238" y="1830388"/>
            <a:ext cx="448056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p:cNvSpPr>
            <a:spLocks noGrp="1"/>
          </p:cNvSpPr>
          <p:nvPr>
            <p:ph sz="quarter" idx="12"/>
          </p:nvPr>
        </p:nvSpPr>
        <p:spPr>
          <a:xfrm>
            <a:off x="5074603" y="1830388"/>
            <a:ext cx="448056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9"/>
          <p:cNvSpPr>
            <a:spLocks noGrp="1"/>
          </p:cNvSpPr>
          <p:nvPr>
            <p:ph sz="quarter" idx="13"/>
          </p:nvPr>
        </p:nvSpPr>
        <p:spPr>
          <a:xfrm>
            <a:off x="503238" y="4344670"/>
            <a:ext cx="448056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9"/>
          <p:cNvSpPr>
            <a:spLocks noGrp="1"/>
          </p:cNvSpPr>
          <p:nvPr>
            <p:ph sz="quarter" idx="14"/>
          </p:nvPr>
        </p:nvSpPr>
        <p:spPr>
          <a:xfrm>
            <a:off x="5074603" y="4344670"/>
            <a:ext cx="448056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457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Tree>
    <p:extLst>
      <p:ext uri="{BB962C8B-B14F-4D97-AF65-F5344CB8AC3E}">
        <p14:creationId xmlns:p14="http://schemas.microsoft.com/office/powerpoint/2010/main" val="3408870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aption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Picture Placeholder 2"/>
          <p:cNvSpPr>
            <a:spLocks noGrp="1"/>
          </p:cNvSpPr>
          <p:nvPr>
            <p:ph type="pic" idx="1"/>
          </p:nvPr>
        </p:nvSpPr>
        <p:spPr>
          <a:xfrm>
            <a:off x="502920" y="1828800"/>
            <a:ext cx="9052560" cy="4389120"/>
          </a:xfrm>
          <a:prstGeom prst="rect">
            <a:avLst/>
          </a:prstGeom>
          <a:ln w="6350">
            <a:noFill/>
          </a:ln>
        </p:spPr>
        <p:txBody>
          <a:bodyPr>
            <a:normAutofit/>
          </a:bodyPr>
          <a:lstStyle>
            <a:lvl1pPr marL="0" indent="0" algn="ctr">
              <a:buNone/>
              <a:defRPr sz="20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p>
        </p:txBody>
      </p:sp>
      <p:sp>
        <p:nvSpPr>
          <p:cNvPr id="6" name="Text Placeholder 3"/>
          <p:cNvSpPr>
            <a:spLocks noGrp="1"/>
          </p:cNvSpPr>
          <p:nvPr>
            <p:ph type="body" sz="half" idx="2"/>
          </p:nvPr>
        </p:nvSpPr>
        <p:spPr>
          <a:xfrm>
            <a:off x="502920" y="6295390"/>
            <a:ext cx="9052560" cy="518160"/>
          </a:xfrm>
          <a:prstGeom prst="rect">
            <a:avLst/>
          </a:prstGeom>
        </p:spPr>
        <p:txBody>
          <a:bodyPr>
            <a:noAutofit/>
          </a:bodyPr>
          <a:lstStyle>
            <a:lvl1pPr marL="0" indent="0" algn="ctr">
              <a:buNone/>
              <a:defRPr sz="2000"/>
            </a:lvl1pPr>
            <a:lvl2pPr marL="509412" indent="0" algn="ctr">
              <a:buNone/>
              <a:defRPr sz="1600"/>
            </a:lvl2pPr>
            <a:lvl3pPr marL="1018824" indent="0" algn="ctr">
              <a:buNone/>
              <a:defRPr sz="1600"/>
            </a:lvl3pPr>
            <a:lvl4pPr marL="1528237" indent="0" algn="ctr">
              <a:buNone/>
              <a:defRPr sz="1600"/>
            </a:lvl4pPr>
            <a:lvl5pPr marL="2037649" indent="0" algn="ctr">
              <a:buNone/>
              <a:defRPr sz="1600"/>
            </a:lvl5pPr>
            <a:lvl6pPr marL="2547061" indent="0" algn="ctr">
              <a:buNone/>
              <a:defRPr sz="1600"/>
            </a:lvl6pPr>
            <a:lvl7pPr marL="3056473" indent="0" algn="ctr">
              <a:buNone/>
              <a:defRPr sz="1600"/>
            </a:lvl7pPr>
            <a:lvl8pPr marL="3565886" indent="0" algn="ctr">
              <a:buNone/>
              <a:defRPr sz="1600"/>
            </a:lvl8pPr>
            <a:lvl9pPr marL="4075298" indent="0" algn="ctr">
              <a:buNone/>
              <a:defRPr sz="1600"/>
            </a:lvl9pPr>
          </a:lstStyle>
          <a:p>
            <a:pPr lvl="0"/>
            <a:r>
              <a:rPr lang="en-US"/>
              <a:t>Click to edit Master text styles</a:t>
            </a:r>
          </a:p>
        </p:txBody>
      </p:sp>
      <p:sp>
        <p:nvSpPr>
          <p:cNvPr id="7"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Tree>
    <p:extLst>
      <p:ext uri="{BB962C8B-B14F-4D97-AF65-F5344CB8AC3E}">
        <p14:creationId xmlns:p14="http://schemas.microsoft.com/office/powerpoint/2010/main" val="8170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aption abo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3"/>
          <p:cNvSpPr>
            <a:spLocks noGrp="1"/>
          </p:cNvSpPr>
          <p:nvPr>
            <p:ph type="body" sz="half" idx="2"/>
          </p:nvPr>
        </p:nvSpPr>
        <p:spPr>
          <a:xfrm>
            <a:off x="502920" y="1828800"/>
            <a:ext cx="9052560" cy="518160"/>
          </a:xfrm>
          <a:prstGeom prst="rect">
            <a:avLst/>
          </a:prstGeom>
        </p:spPr>
        <p:txBody>
          <a:bodyPr>
            <a:noAutofit/>
          </a:bodyPr>
          <a:lstStyle>
            <a:lvl1pPr marL="0" indent="0" algn="ctr">
              <a:buNone/>
              <a:defRPr sz="2000"/>
            </a:lvl1pPr>
            <a:lvl2pPr marL="509412" indent="0" algn="ctr">
              <a:buNone/>
              <a:defRPr sz="1600"/>
            </a:lvl2pPr>
            <a:lvl3pPr marL="1018824" indent="0" algn="ctr">
              <a:buNone/>
              <a:defRPr sz="1600"/>
            </a:lvl3pPr>
            <a:lvl4pPr marL="1528237" indent="0" algn="ctr">
              <a:buNone/>
              <a:defRPr sz="1600"/>
            </a:lvl4pPr>
            <a:lvl5pPr marL="2037649" indent="0" algn="ctr">
              <a:buNone/>
              <a:defRPr sz="1600"/>
            </a:lvl5pPr>
            <a:lvl6pPr marL="2547061" indent="0" algn="ctr">
              <a:buNone/>
              <a:defRPr sz="1600"/>
            </a:lvl6pPr>
            <a:lvl7pPr marL="3056473" indent="0" algn="ctr">
              <a:buNone/>
              <a:defRPr sz="1600"/>
            </a:lvl7pPr>
            <a:lvl8pPr marL="3565886" indent="0" algn="ctr">
              <a:buNone/>
              <a:defRPr sz="1600"/>
            </a:lvl8pPr>
            <a:lvl9pPr marL="4075298" indent="0" algn="ctr">
              <a:buNone/>
              <a:defRPr sz="1600"/>
            </a:lvl9pPr>
          </a:lstStyle>
          <a:p>
            <a:pPr lvl="0"/>
            <a:r>
              <a:rPr lang="en-US"/>
              <a:t>Click to edit Master text styles</a:t>
            </a:r>
          </a:p>
        </p:txBody>
      </p:sp>
      <p:sp>
        <p:nvSpPr>
          <p:cNvPr id="7" name="Picture Placeholder 2"/>
          <p:cNvSpPr>
            <a:spLocks noGrp="1"/>
          </p:cNvSpPr>
          <p:nvPr>
            <p:ph type="pic" idx="1"/>
          </p:nvPr>
        </p:nvSpPr>
        <p:spPr>
          <a:xfrm>
            <a:off x="502920" y="2424430"/>
            <a:ext cx="9052560" cy="4389120"/>
          </a:xfrm>
          <a:prstGeom prst="rect">
            <a:avLst/>
          </a:prstGeom>
          <a:ln w="6350">
            <a:noFill/>
          </a:ln>
        </p:spPr>
        <p:txBody>
          <a:bodyPr>
            <a:normAutofit/>
          </a:bodyPr>
          <a:lstStyle>
            <a:lvl1pPr marL="0" indent="0" algn="ctr">
              <a:buNone/>
              <a:defRPr sz="20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p>
        </p:txBody>
      </p:sp>
      <p:sp>
        <p:nvSpPr>
          <p:cNvPr id="8"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Tree>
    <p:extLst>
      <p:ext uri="{BB962C8B-B14F-4D97-AF65-F5344CB8AC3E}">
        <p14:creationId xmlns:p14="http://schemas.microsoft.com/office/powerpoint/2010/main" val="295690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5"/>
          <p:cNvSpPr>
            <a:spLocks noGrp="1"/>
          </p:cNvSpPr>
          <p:nvPr>
            <p:ph type="body" sz="quarter" idx="12"/>
          </p:nvPr>
        </p:nvSpPr>
        <p:spPr>
          <a:xfrm>
            <a:off x="502920" y="1828800"/>
            <a:ext cx="9052560" cy="4983480"/>
          </a:xfrm>
          <a:prstGeom prst="rect">
            <a:avLst/>
          </a:prstGeom>
        </p:spPr>
        <p:txBody>
          <a:bodyPr anchor="ctr" anchorCtr="0">
            <a:noAutofit/>
          </a:bodyPr>
          <a:lstStyle>
            <a:lvl1pPr>
              <a:spcBef>
                <a:spcPts val="1281"/>
              </a:spcBef>
              <a:defRPr sz="2400" baseline="0">
                <a:solidFill>
                  <a:schemeClr val="tx1"/>
                </a:solidFill>
              </a:defRPr>
            </a:lvl1pPr>
            <a:lvl2pPr marL="0" indent="0" algn="r">
              <a:spcBef>
                <a:spcPts val="1281"/>
              </a:spcBef>
              <a:buFontTx/>
              <a:buNone/>
              <a:defRPr sz="2400">
                <a:solidFill>
                  <a:schemeClr val="tx1"/>
                </a:solidFill>
              </a:defRPr>
            </a:lvl2pPr>
          </a:lstStyle>
          <a:p>
            <a:pPr lvl="0"/>
            <a:r>
              <a:rPr lang="en-US"/>
              <a:t>Click to edit Master text styles</a:t>
            </a:r>
          </a:p>
          <a:p>
            <a:pPr lvl="1"/>
            <a:r>
              <a:rPr lang="en-US"/>
              <a:t>Second level</a:t>
            </a:r>
          </a:p>
        </p:txBody>
      </p:sp>
      <p:sp>
        <p:nvSpPr>
          <p:cNvPr id="6"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Tree>
    <p:extLst>
      <p:ext uri="{BB962C8B-B14F-4D97-AF65-F5344CB8AC3E}">
        <p14:creationId xmlns:p14="http://schemas.microsoft.com/office/powerpoint/2010/main" val="337363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6"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7" name="Text Placeholder 6"/>
          <p:cNvSpPr>
            <a:spLocks noGrp="1"/>
          </p:cNvSpPr>
          <p:nvPr>
            <p:ph type="body" sz="quarter" idx="13"/>
          </p:nvPr>
        </p:nvSpPr>
        <p:spPr>
          <a:xfrm rot="5400000">
            <a:off x="2537778" y="-204470"/>
            <a:ext cx="4983480" cy="9052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196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6" name="Rectangle 2"/>
          <p:cNvSpPr>
            <a:spLocks noChangeArrowheads="1"/>
          </p:cNvSpPr>
          <p:nvPr userDrawn="1"/>
        </p:nvSpPr>
        <p:spPr bwMode="gray">
          <a:xfrm rot="5400000">
            <a:off x="1009191" y="1161"/>
            <a:ext cx="7266575" cy="7767175"/>
          </a:xfrm>
          <a:prstGeom prst="rect">
            <a:avLst/>
          </a:prstGeom>
          <a:solidFill>
            <a:srgbClr val="F5FAF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90" tIns="51296" rIns="102590" bIns="51296" anchor="ctr"/>
          <a:lstStyle/>
          <a:p>
            <a:endParaRPr lang="en-US" u="sng" dirty="0"/>
          </a:p>
        </p:txBody>
      </p:sp>
      <p:sp>
        <p:nvSpPr>
          <p:cNvPr id="2" name="Title 1"/>
          <p:cNvSpPr>
            <a:spLocks noGrp="1"/>
          </p:cNvSpPr>
          <p:nvPr>
            <p:ph type="title"/>
          </p:nvPr>
        </p:nvSpPr>
        <p:spPr>
          <a:xfrm rot="5400000">
            <a:off x="5402264" y="3368041"/>
            <a:ext cx="7269480" cy="1036320"/>
          </a:xfrm>
        </p:spPr>
        <p:txBody>
          <a:bodyPr/>
          <a:lstStyle/>
          <a:p>
            <a:r>
              <a:rPr lang="en-US"/>
              <a:t>Click to edit Master title style</a:t>
            </a:r>
            <a:endParaRPr lang="en-US" dirty="0"/>
          </a:p>
        </p:txBody>
      </p:sp>
      <p:sp>
        <p:nvSpPr>
          <p:cNvPr id="3" name="Footer Placeholder 2"/>
          <p:cNvSpPr>
            <a:spLocks noGrp="1"/>
          </p:cNvSpPr>
          <p:nvPr>
            <p:ph type="ftr" sz="quarter" idx="10"/>
          </p:nvPr>
        </p:nvSpPr>
        <p:spPr>
          <a:xfrm rot="5400000">
            <a:off x="-3283352" y="3801511"/>
            <a:ext cx="6757416" cy="190712"/>
          </a:xfrm>
        </p:spPr>
        <p:txBody>
          <a:bodyPr/>
          <a:lstStyle/>
          <a:p>
            <a:endParaRPr lang="en-US" dirty="0"/>
          </a:p>
        </p:txBody>
      </p:sp>
      <p:sp>
        <p:nvSpPr>
          <p:cNvPr id="5" name="Slide Number Placeholder 3"/>
          <p:cNvSpPr>
            <a:spLocks noGrp="1"/>
          </p:cNvSpPr>
          <p:nvPr>
            <p:ph type="sldNum" sz="quarter" idx="4"/>
          </p:nvPr>
        </p:nvSpPr>
        <p:spPr>
          <a:xfrm rot="5400000">
            <a:off x="-31059" y="3765734"/>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14" name="Vertical Text Placeholder 2"/>
          <p:cNvSpPr>
            <a:spLocks noGrp="1"/>
          </p:cNvSpPr>
          <p:nvPr>
            <p:ph type="body" orient="vert" idx="1"/>
          </p:nvPr>
        </p:nvSpPr>
        <p:spPr>
          <a:xfrm>
            <a:off x="1028192" y="518159"/>
            <a:ext cx="7269987" cy="67562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Line 6"/>
          <p:cNvSpPr>
            <a:spLocks noChangeShapeType="1"/>
          </p:cNvSpPr>
          <p:nvPr userDrawn="1"/>
        </p:nvSpPr>
        <p:spPr bwMode="auto">
          <a:xfrm rot="5400000">
            <a:off x="-2875850" y="3886201"/>
            <a:ext cx="7269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u="sng" dirty="0"/>
          </a:p>
        </p:txBody>
      </p:sp>
      <p:sp>
        <p:nvSpPr>
          <p:cNvPr id="16" name="Rectangle 7"/>
          <p:cNvSpPr>
            <a:spLocks noChangeArrowheads="1"/>
          </p:cNvSpPr>
          <p:nvPr userDrawn="1"/>
        </p:nvSpPr>
        <p:spPr bwMode="auto">
          <a:xfrm rot="5400000">
            <a:off x="4844890" y="3861912"/>
            <a:ext cx="7269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u="sng" dirty="0"/>
          </a:p>
        </p:txBody>
      </p:sp>
      <p:sp>
        <p:nvSpPr>
          <p:cNvPr id="17" name="Rectangle 9"/>
          <p:cNvSpPr>
            <a:spLocks noChangeArrowheads="1"/>
          </p:cNvSpPr>
          <p:nvPr userDrawn="1"/>
        </p:nvSpPr>
        <p:spPr bwMode="auto">
          <a:xfrm rot="5400000">
            <a:off x="6068081" y="3823230"/>
            <a:ext cx="7269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u="sng"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53914" y="860940"/>
            <a:ext cx="1463040" cy="244084"/>
          </a:xfrm>
          <a:prstGeom prst="rect">
            <a:avLst/>
          </a:prstGeom>
        </p:spPr>
      </p:pic>
    </p:spTree>
    <p:extLst>
      <p:ext uri="{BB962C8B-B14F-4D97-AF65-F5344CB8AC3E}">
        <p14:creationId xmlns:p14="http://schemas.microsoft.com/office/powerpoint/2010/main" val="102725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G Cover Slide 1 ">
    <p:spTree>
      <p:nvGrpSpPr>
        <p:cNvPr id="1" name=""/>
        <p:cNvGrpSpPr/>
        <p:nvPr/>
      </p:nvGrpSpPr>
      <p:grpSpPr>
        <a:xfrm>
          <a:off x="0" y="0"/>
          <a:ext cx="0" cy="0"/>
          <a:chOff x="0" y="0"/>
          <a:chExt cx="0" cy="0"/>
        </a:xfrm>
      </p:grpSpPr>
      <p:sp>
        <p:nvSpPr>
          <p:cNvPr id="30" name="Rectangle 29"/>
          <p:cNvSpPr/>
          <p:nvPr userDrawn="1"/>
        </p:nvSpPr>
        <p:spPr>
          <a:xfrm>
            <a:off x="251461" y="4922520"/>
            <a:ext cx="9553734" cy="25908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pic>
        <p:nvPicPr>
          <p:cNvPr id="16" name="Picture 15" descr="CG_logo_master_BLK-01.png"/>
          <p:cNvPicPr>
            <a:picLocks noChangeAspect="1"/>
          </p:cNvPicPr>
          <p:nvPr userDrawn="1"/>
        </p:nvPicPr>
        <p:blipFill>
          <a:blip r:embed="rId2"/>
          <a:srcRect l="16482" t="38236" r="16217" b="37432"/>
          <a:stretch>
            <a:fillRect/>
          </a:stretch>
        </p:blipFill>
        <p:spPr>
          <a:xfrm>
            <a:off x="194245" y="533086"/>
            <a:ext cx="2263140" cy="333103"/>
          </a:xfrm>
          <a:prstGeom prst="rect">
            <a:avLst/>
          </a:prstGeom>
        </p:spPr>
      </p:pic>
      <p:sp>
        <p:nvSpPr>
          <p:cNvPr id="3" name="Title 2"/>
          <p:cNvSpPr>
            <a:spLocks noGrp="1"/>
          </p:cNvSpPr>
          <p:nvPr userDrawn="1">
            <p:ph type="title"/>
          </p:nvPr>
        </p:nvSpPr>
        <p:spPr>
          <a:xfrm>
            <a:off x="254952" y="1827242"/>
            <a:ext cx="9550242" cy="2541441"/>
          </a:xfrm>
          <a:prstGeom prst="rect">
            <a:avLst/>
          </a:prstGeom>
        </p:spPr>
        <p:txBody>
          <a:bodyPr lIns="0" tIns="0" rIns="0" bIns="0" anchor="ctr" anchorCtr="0"/>
          <a:lstStyle>
            <a:lvl1pPr algn="l">
              <a:lnSpc>
                <a:spcPct val="100000"/>
              </a:lnSpc>
              <a:defRPr sz="3960" b="0"/>
            </a:lvl1pPr>
          </a:lstStyle>
          <a:p>
            <a:r>
              <a:rPr lang="en-US"/>
              <a:t>Click to edit Master title style</a:t>
            </a:r>
            <a:endParaRPr lang="en-US" dirty="0"/>
          </a:p>
        </p:txBody>
      </p:sp>
      <p:pic>
        <p:nvPicPr>
          <p:cNvPr id="13" name="Picture 12" descr="CG_logo_monogram_BLK_PPT-01.png"/>
          <p:cNvPicPr>
            <a:picLocks noChangeAspect="1"/>
          </p:cNvPicPr>
          <p:nvPr userDrawn="1"/>
        </p:nvPicPr>
        <p:blipFill>
          <a:blip r:embed="rId3"/>
          <a:stretch>
            <a:fillRect/>
          </a:stretch>
        </p:blipFill>
        <p:spPr>
          <a:xfrm>
            <a:off x="9153099" y="6822440"/>
            <a:ext cx="431075" cy="518160"/>
          </a:xfrm>
          <a:prstGeom prst="rect">
            <a:avLst/>
          </a:prstGeom>
        </p:spPr>
      </p:pic>
      <p:sp>
        <p:nvSpPr>
          <p:cNvPr id="19" name="TextBox 18"/>
          <p:cNvSpPr txBox="1"/>
          <p:nvPr userDrawn="1"/>
        </p:nvSpPr>
        <p:spPr>
          <a:xfrm>
            <a:off x="462757" y="7081520"/>
            <a:ext cx="2766060" cy="214100"/>
          </a:xfrm>
          <a:prstGeom prst="rect">
            <a:avLst/>
          </a:prstGeom>
          <a:noFill/>
        </p:spPr>
        <p:txBody>
          <a:bodyPr wrap="none" lIns="0" tIns="0" rIns="0" bIns="0" rtlCol="0" anchor="b" anchorCtr="0">
            <a:noAutofit/>
          </a:bodyPr>
          <a:lstStyle/>
          <a:p>
            <a:r>
              <a:rPr lang="en-US" sz="1100" b="0" dirty="0" err="1"/>
              <a:t>clearygottlieb.com</a:t>
            </a:r>
            <a:endParaRPr lang="en-US" sz="1100" b="0" dirty="0"/>
          </a:p>
        </p:txBody>
      </p:sp>
      <p:cxnSp>
        <p:nvCxnSpPr>
          <p:cNvPr id="18" name="Straight Connector 17"/>
          <p:cNvCxnSpPr/>
          <p:nvPr userDrawn="1"/>
        </p:nvCxnSpPr>
        <p:spPr>
          <a:xfrm>
            <a:off x="251460" y="4899786"/>
            <a:ext cx="9555480" cy="1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62758" y="5181600"/>
            <a:ext cx="9122215" cy="1558078"/>
          </a:xfrm>
          <a:prstGeom prst="rect">
            <a:avLst/>
          </a:prstGeom>
        </p:spPr>
        <p:txBody>
          <a:bodyPr lIns="0" tIns="0" rIns="0" bIns="0"/>
          <a:lstStyle>
            <a:lvl1pPr marL="0" indent="0" algn="l">
              <a:spcBef>
                <a:spcPct val="25000"/>
              </a:spcBef>
              <a:buFont typeface="Wingdings 2" pitchFamily="18" charset="2"/>
              <a:buNone/>
              <a:defRPr sz="1980">
                <a:solidFill>
                  <a:srgbClr val="000000"/>
                </a:solidFill>
                <a:latin typeface="Times New Roman"/>
                <a:cs typeface="Times New Roman"/>
              </a:defRPr>
            </a:lvl1pPr>
          </a:lstStyle>
          <a:p>
            <a:r>
              <a:rPr lang="en-US"/>
              <a:t>Click to edit Master subtitle style</a:t>
            </a:r>
            <a:endParaRPr lang="en-US" dirty="0"/>
          </a:p>
        </p:txBody>
      </p:sp>
    </p:spTree>
    <p:extLst>
      <p:ext uri="{BB962C8B-B14F-4D97-AF65-F5344CB8AC3E}">
        <p14:creationId xmlns:p14="http://schemas.microsoft.com/office/powerpoint/2010/main" val="38822256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pos="5616">
          <p15:clr>
            <a:srgbClr val="FBAE40"/>
          </p15:clr>
        </p15:guide>
        <p15:guide id="5" orient="horz" pos="432">
          <p15:clr>
            <a:srgbClr val="FBAE40"/>
          </p15:clr>
        </p15:guide>
        <p15:guide id="6" orient="horz" pos="4176">
          <p15:clr>
            <a:srgbClr val="FBAE40"/>
          </p15:clr>
        </p15:guide>
        <p15:guide id="7" orient="horz" pos="27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1" y="694334"/>
            <a:ext cx="9553734" cy="1031067"/>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35345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51461" y="694334"/>
            <a:ext cx="9553734" cy="1031067"/>
          </a:xfrm>
        </p:spPr>
        <p:txBody>
          <a:bodyPr/>
          <a:lstStyle/>
          <a:p>
            <a:r>
              <a:rPr lang="en-US" dirty="0"/>
              <a:t>Click to edit Master title style</a:t>
            </a:r>
          </a:p>
        </p:txBody>
      </p:sp>
      <p:sp>
        <p:nvSpPr>
          <p:cNvPr id="7" name="Content Placeholder 6"/>
          <p:cNvSpPr>
            <a:spLocks noGrp="1"/>
          </p:cNvSpPr>
          <p:nvPr>
            <p:ph sz="quarter" idx="11"/>
          </p:nvPr>
        </p:nvSpPr>
        <p:spPr>
          <a:xfrm>
            <a:off x="251459" y="1826155"/>
            <a:ext cx="9555480" cy="5170805"/>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5463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7" y="664546"/>
            <a:ext cx="8686800" cy="406265"/>
          </a:xfrm>
          <a:prstGeom prst="rect">
            <a:avLst/>
          </a:prstGeom>
          <a:noFill/>
        </p:spPr>
        <p:txBody>
          <a:bodyPr wrap="square" lIns="0" tIns="0" rIns="0" bIns="0">
            <a:spAutoFit/>
          </a:bodyPr>
          <a:lstStyle>
            <a:lvl1pPr marL="0" indent="0" algn="l">
              <a:lnSpc>
                <a:spcPct val="120000"/>
              </a:lnSpc>
              <a:spcBef>
                <a:spcPts val="0"/>
              </a:spcBef>
              <a:buNone/>
              <a:defRPr sz="2200">
                <a:solidFill>
                  <a:srgbClr val="006487"/>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Head 2 Arial 22 pt., Title Case</a:t>
            </a:r>
          </a:p>
        </p:txBody>
      </p:sp>
      <p:sp>
        <p:nvSpPr>
          <p:cNvPr id="9" name="Rectangle 4"/>
          <p:cNvSpPr>
            <a:spLocks noChangeArrowheads="1"/>
          </p:cNvSpPr>
          <p:nvPr userDrawn="1"/>
        </p:nvSpPr>
        <p:spPr bwMode="auto">
          <a:xfrm>
            <a:off x="251460" y="292608"/>
            <a:ext cx="9555480" cy="125942"/>
          </a:xfrm>
          <a:prstGeom prst="rect">
            <a:avLst/>
          </a:prstGeom>
          <a:solidFill>
            <a:srgbClr val="6469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bodyPr>
          <a:lstStyle/>
          <a:p>
            <a:endParaRPr lang="en-US" dirty="0"/>
          </a:p>
        </p:txBody>
      </p:sp>
      <p:sp>
        <p:nvSpPr>
          <p:cNvPr id="22" name="Text Placeholder 17"/>
          <p:cNvSpPr>
            <a:spLocks noGrp="1"/>
          </p:cNvSpPr>
          <p:nvPr>
            <p:ph type="body" sz="quarter" idx="18" hasCustomPrompt="1"/>
          </p:nvPr>
        </p:nvSpPr>
        <p:spPr>
          <a:xfrm>
            <a:off x="685808" y="2374572"/>
            <a:ext cx="8686800" cy="880241"/>
          </a:xfrm>
          <a:prstGeom prst="rect">
            <a:avLst/>
          </a:prstGeom>
          <a:noFill/>
        </p:spPr>
        <p:txBody>
          <a:bodyPr wrap="square" lIns="0" tIns="0" rIns="0" bIns="0" anchor="b" anchorCtr="0">
            <a:spAutoFit/>
          </a:bodyPr>
          <a:lstStyle>
            <a:lvl1pPr indent="0">
              <a:spcBef>
                <a:spcPts val="0"/>
              </a:spcBef>
              <a:defRPr sz="1600" b="0" baseline="0">
                <a:solidFill>
                  <a:srgbClr val="006487"/>
                </a:solidFill>
              </a:defRPr>
            </a:lvl1pPr>
            <a:lvl2pPr marL="0" indent="0">
              <a:spcBef>
                <a:spcPts val="0"/>
              </a:spcBef>
              <a:buFontTx/>
              <a:buNone/>
              <a:defRPr sz="1800" b="1">
                <a:solidFill>
                  <a:srgbClr val="64696E"/>
                </a:solidFill>
              </a:defRPr>
            </a:lvl2pPr>
            <a:lvl3pPr marL="0" indent="0">
              <a:spcBef>
                <a:spcPts val="0"/>
              </a:spcBef>
              <a:buNone/>
              <a:defRPr lang="en-US" sz="1800" kern="1200" dirty="0">
                <a:solidFill>
                  <a:srgbClr val="64696E"/>
                </a:solidFill>
                <a:latin typeface="+mn-lt"/>
                <a:ea typeface="+mn-ea"/>
                <a:cs typeface="+mn-cs"/>
              </a:defRPr>
            </a:lvl3pPr>
          </a:lstStyle>
          <a:p>
            <a:pPr marL="0" lvl="0" indent="0" algn="l" defTabSz="1018824" rtl="0" eaLnBrk="1" latinLnBrk="0" hangingPunct="1">
              <a:lnSpc>
                <a:spcPct val="110000"/>
              </a:lnSpc>
              <a:spcBef>
                <a:spcPts val="0"/>
              </a:spcBef>
              <a:buClr>
                <a:schemeClr val="accent2"/>
              </a:buClr>
              <a:buSzPct val="130000"/>
              <a:buFont typeface="Wingdings" pitchFamily="2" charset="2"/>
              <a:buNone/>
            </a:pPr>
            <a:r>
              <a:rPr lang="en-US" dirty="0"/>
              <a:t>Presented by</a:t>
            </a:r>
          </a:p>
          <a:p>
            <a:pPr marL="0" lvl="1" indent="0" algn="l" defTabSz="1018824" rtl="0" eaLnBrk="1" latinLnBrk="0" hangingPunct="1">
              <a:lnSpc>
                <a:spcPct val="110000"/>
              </a:lnSpc>
              <a:spcBef>
                <a:spcPts val="0"/>
              </a:spcBef>
              <a:buClr>
                <a:schemeClr val="accent2"/>
              </a:buClr>
              <a:buSzPct val="130000"/>
              <a:buFont typeface="Wingdings" pitchFamily="2" charset="2"/>
              <a:buNone/>
            </a:pPr>
            <a:r>
              <a:rPr lang="en-US" dirty="0"/>
              <a:t>Name</a:t>
            </a:r>
          </a:p>
          <a:p>
            <a:pPr marL="0" lvl="2" indent="0" algn="l" defTabSz="1018824" rtl="0" eaLnBrk="1" latinLnBrk="0" hangingPunct="1">
              <a:lnSpc>
                <a:spcPct val="110000"/>
              </a:lnSpc>
              <a:spcBef>
                <a:spcPts val="0"/>
              </a:spcBef>
              <a:buClr>
                <a:schemeClr val="accent2"/>
              </a:buClr>
              <a:buSzPct val="130000"/>
              <a:buFont typeface="Wingdings" pitchFamily="2" charset="2"/>
              <a:buNone/>
            </a:pPr>
            <a:r>
              <a:rPr lang="en-US" dirty="0"/>
              <a:t>Positions</a:t>
            </a:r>
          </a:p>
        </p:txBody>
      </p:sp>
      <p:sp>
        <p:nvSpPr>
          <p:cNvPr id="23" name="Text Placeholder 5"/>
          <p:cNvSpPr>
            <a:spLocks noGrp="1"/>
          </p:cNvSpPr>
          <p:nvPr>
            <p:ph type="body" sz="quarter" idx="19" hasCustomPrompt="1"/>
          </p:nvPr>
        </p:nvSpPr>
        <p:spPr>
          <a:xfrm>
            <a:off x="685807" y="3474720"/>
            <a:ext cx="8686800" cy="274320"/>
          </a:xfrm>
          <a:prstGeom prst="rect">
            <a:avLst/>
          </a:prstGeom>
          <a:noFill/>
        </p:spPr>
        <p:txBody>
          <a:bodyPr>
            <a:noAutofit/>
          </a:bodyPr>
          <a:lstStyle>
            <a:lvl1pPr>
              <a:defRPr sz="1800" b="0">
                <a:solidFill>
                  <a:srgbClr val="64696E"/>
                </a:solidFill>
              </a:defRPr>
            </a:lvl1pPr>
          </a:lstStyle>
          <a:p>
            <a:pPr lvl="0"/>
            <a:r>
              <a:rPr lang="en-US" dirty="0"/>
              <a:t>Month XX, </a:t>
            </a:r>
            <a:r>
              <a:rPr lang="en-US" dirty="0" err="1"/>
              <a:t>20XX</a:t>
            </a:r>
            <a:endParaRPr lang="en-US" dirty="0"/>
          </a:p>
        </p:txBody>
      </p:sp>
      <p:sp>
        <p:nvSpPr>
          <p:cNvPr id="44" name="Title 1"/>
          <p:cNvSpPr>
            <a:spLocks noGrp="1"/>
          </p:cNvSpPr>
          <p:nvPr>
            <p:ph type="ctrTitle" hasCustomPrompt="1"/>
          </p:nvPr>
        </p:nvSpPr>
        <p:spPr>
          <a:xfrm>
            <a:off x="685808" y="6266559"/>
            <a:ext cx="8688697" cy="1106664"/>
          </a:xfrm>
          <a:noFill/>
        </p:spPr>
        <p:txBody>
          <a:bodyPr lIns="0" tIns="0" rIns="0" bIns="0" anchor="b" anchorCtr="0">
            <a:normAutofit/>
          </a:bodyPr>
          <a:lstStyle>
            <a:lvl1pPr algn="l">
              <a:lnSpc>
                <a:spcPct val="110000"/>
              </a:lnSpc>
              <a:spcBef>
                <a:spcPts val="1152"/>
              </a:spcBef>
              <a:defRPr sz="1800" cap="all" baseline="0">
                <a:solidFill>
                  <a:srgbClr val="006487"/>
                </a:solidFill>
              </a:defRPr>
            </a:lvl1pPr>
          </a:lstStyle>
          <a:p>
            <a:r>
              <a:rPr lang="en-US" dirty="0"/>
              <a:t>NAME OF PRESENTATION ARIAL 18 PT., ALL CAPS</a:t>
            </a:r>
          </a:p>
        </p:txBody>
      </p:sp>
      <p:sp>
        <p:nvSpPr>
          <p:cNvPr id="49" name="Footer Placeholder 4"/>
          <p:cNvSpPr>
            <a:spLocks noGrp="1"/>
          </p:cNvSpPr>
          <p:nvPr>
            <p:ph type="ftr" sz="quarter" idx="11"/>
          </p:nvPr>
        </p:nvSpPr>
        <p:spPr>
          <a:xfrm>
            <a:off x="503237" y="7612655"/>
            <a:ext cx="9051925" cy="159745"/>
          </a:xfrm>
        </p:spPr>
        <p:txBody>
          <a:bodyPr/>
          <a:lstStyle/>
          <a:p>
            <a:endParaRPr lang="en-US" dirty="0"/>
          </a:p>
        </p:txBody>
      </p:sp>
      <p:sp>
        <p:nvSpPr>
          <p:cNvPr id="20" name="Line 7"/>
          <p:cNvSpPr>
            <a:spLocks noChangeShapeType="1"/>
          </p:cNvSpPr>
          <p:nvPr userDrawn="1"/>
        </p:nvSpPr>
        <p:spPr bwMode="auto">
          <a:xfrm>
            <a:off x="228600" y="6266558"/>
            <a:ext cx="9555480" cy="0"/>
          </a:xfrm>
          <a:prstGeom prst="line">
            <a:avLst/>
          </a:prstGeom>
          <a:noFill/>
          <a:ln w="12700">
            <a:solidFill>
              <a:srgbClr val="6469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68644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yout immagine e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252D122-994D-483A-BEAE-EB42A0E0961E}"/>
              </a:ext>
            </a:extLst>
          </p:cNvPr>
          <p:cNvSpPr/>
          <p:nvPr userDrawn="1"/>
        </p:nvSpPr>
        <p:spPr>
          <a:xfrm>
            <a:off x="3233776" y="-1"/>
            <a:ext cx="3590730" cy="2062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485" noProof="0" dirty="0"/>
          </a:p>
        </p:txBody>
      </p:sp>
      <p:sp>
        <p:nvSpPr>
          <p:cNvPr id="13" name="Segnaposto immagine 7">
            <a:extLst>
              <a:ext uri="{FF2B5EF4-FFF2-40B4-BE49-F238E27FC236}">
                <a16:creationId xmlns:a16="http://schemas.microsoft.com/office/drawing/2014/main" id="{BDF13B40-70E6-4C5A-858B-DC39631DE0F6}"/>
              </a:ext>
            </a:extLst>
          </p:cNvPr>
          <p:cNvSpPr>
            <a:spLocks noGrp="1"/>
          </p:cNvSpPr>
          <p:nvPr>
            <p:ph type="pic" sz="quarter" idx="17"/>
          </p:nvPr>
        </p:nvSpPr>
        <p:spPr>
          <a:xfrm>
            <a:off x="0" y="2606345"/>
            <a:ext cx="9365576" cy="4259275"/>
          </a:xfrm>
        </p:spPr>
        <p:txBody>
          <a:bodyPr tIns="756000" rIns="72000" rtlCol="0" anchor="ctr" anchorCtr="0">
            <a:normAutofit/>
          </a:bodyPr>
          <a:lstStyle>
            <a:lvl1pPr marL="0" indent="0" algn="ctr">
              <a:buNone/>
              <a:defRPr sz="1485"/>
            </a:lvl1pPr>
          </a:lstStyle>
          <a:p>
            <a:pPr rtl="0"/>
            <a:r>
              <a:rPr lang="it-IT" noProof="0"/>
              <a:t>Fare clic sull'icona per inserire un'immagine</a:t>
            </a:r>
            <a:endParaRPr lang="it-IT" noProof="0" dirty="0"/>
          </a:p>
        </p:txBody>
      </p:sp>
      <p:sp>
        <p:nvSpPr>
          <p:cNvPr id="3" name="Segnaposto data 2">
            <a:extLst>
              <a:ext uri="{FF2B5EF4-FFF2-40B4-BE49-F238E27FC236}">
                <a16:creationId xmlns:a16="http://schemas.microsoft.com/office/drawing/2014/main" id="{221790C1-778D-449B-9C8D-C9FC1B327D01}"/>
              </a:ext>
            </a:extLst>
          </p:cNvPr>
          <p:cNvSpPr>
            <a:spLocks noGrp="1"/>
          </p:cNvSpPr>
          <p:nvPr>
            <p:ph type="dt" sz="half" idx="10"/>
          </p:nvPr>
        </p:nvSpPr>
        <p:spPr/>
        <p:txBody>
          <a:bodyPr rtlCol="0"/>
          <a:lstStyle/>
          <a:p>
            <a:pPr rtl="0"/>
            <a:r>
              <a:rPr lang="it-IT" noProof="0" dirty="0"/>
              <a:t>GG.MM.20XX</a:t>
            </a:r>
          </a:p>
        </p:txBody>
      </p:sp>
      <p:sp>
        <p:nvSpPr>
          <p:cNvPr id="4" name="Segnaposto piè di pagina 3">
            <a:extLst>
              <a:ext uri="{FF2B5EF4-FFF2-40B4-BE49-F238E27FC236}">
                <a16:creationId xmlns:a16="http://schemas.microsoft.com/office/drawing/2014/main" id="{FFFF8FD5-F70C-4F63-B90E-47DD23FC01C3}"/>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rtlCol="0"/>
          <a:lstStyle/>
          <a:p>
            <a:pPr rtl="0"/>
            <a:fld id="{D9BB3731-526F-4638-85F8-715D717FFC12}" type="slidenum">
              <a:rPr lang="it-IT" noProof="0" smtClean="0"/>
              <a:t>‹#›</a:t>
            </a:fld>
            <a:endParaRPr lang="it-IT" noProof="0" dirty="0"/>
          </a:p>
        </p:txBody>
      </p:sp>
      <p:sp>
        <p:nvSpPr>
          <p:cNvPr id="6" name="Rettangolo 5">
            <a:extLst>
              <a:ext uri="{FF2B5EF4-FFF2-40B4-BE49-F238E27FC236}">
                <a16:creationId xmlns:a16="http://schemas.microsoft.com/office/drawing/2014/main" id="{D69B2652-8511-4839-BEE4-52E3C2B884D9}"/>
              </a:ext>
            </a:extLst>
          </p:cNvPr>
          <p:cNvSpPr/>
          <p:nvPr userDrawn="1"/>
        </p:nvSpPr>
        <p:spPr>
          <a:xfrm>
            <a:off x="9365576" y="7079829"/>
            <a:ext cx="692824" cy="227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485" noProof="0" dirty="0"/>
          </a:p>
        </p:txBody>
      </p:sp>
      <p:sp>
        <p:nvSpPr>
          <p:cNvPr id="11" name="Titolo 1">
            <a:extLst>
              <a:ext uri="{FF2B5EF4-FFF2-40B4-BE49-F238E27FC236}">
                <a16:creationId xmlns:a16="http://schemas.microsoft.com/office/drawing/2014/main" id="{58EFAFB9-41FD-471B-8C26-B5481B74C36E}"/>
              </a:ext>
            </a:extLst>
          </p:cNvPr>
          <p:cNvSpPr>
            <a:spLocks noGrp="1"/>
          </p:cNvSpPr>
          <p:nvPr>
            <p:ph type="title" hasCustomPrompt="1"/>
          </p:nvPr>
        </p:nvSpPr>
        <p:spPr>
          <a:xfrm>
            <a:off x="3233776" y="0"/>
            <a:ext cx="3590849" cy="1969008"/>
          </a:xfrm>
          <a:noFill/>
        </p:spPr>
        <p:txBody>
          <a:bodyPr lIns="0" tIns="180000" rIns="0" bIns="0" rtlCol="0" anchor="ctr" anchorCtr="0">
            <a:normAutofit/>
          </a:bodyPr>
          <a:lstStyle>
            <a:lvl1pPr marL="0" algn="ctr" defTabSz="754337" rtl="0" eaLnBrk="1" latinLnBrk="0" hangingPunct="1">
              <a:lnSpc>
                <a:spcPct val="90000"/>
              </a:lnSpc>
              <a:spcBef>
                <a:spcPct val="0"/>
              </a:spcBef>
              <a:buNone/>
              <a:defRPr lang="ru-RU" sz="2970" b="1" kern="1200" dirty="0">
                <a:solidFill>
                  <a:schemeClr val="bg2"/>
                </a:solidFill>
                <a:latin typeface="+mj-lt"/>
                <a:ea typeface="+mj-ea"/>
                <a:cs typeface="+mj-cs"/>
              </a:defRPr>
            </a:lvl1pPr>
          </a:lstStyle>
          <a:p>
            <a:pPr rtl="0"/>
            <a:r>
              <a:rPr lang="it-IT" noProof="0" dirty="0"/>
              <a:t>FARE CLIC PER MODIFICARE IL TITOLO DELLO SCHEMA</a:t>
            </a:r>
          </a:p>
        </p:txBody>
      </p:sp>
      <p:sp>
        <p:nvSpPr>
          <p:cNvPr id="12" name="Segnaposto immagine 13">
            <a:extLst>
              <a:ext uri="{FF2B5EF4-FFF2-40B4-BE49-F238E27FC236}">
                <a16:creationId xmlns:a16="http://schemas.microsoft.com/office/drawing/2014/main" id="{EE15F6C3-281B-4328-BDB8-4C898228A1B0}"/>
              </a:ext>
            </a:extLst>
          </p:cNvPr>
          <p:cNvSpPr>
            <a:spLocks noGrp="1"/>
          </p:cNvSpPr>
          <p:nvPr>
            <p:ph type="pic" sz="quarter" idx="16"/>
          </p:nvPr>
        </p:nvSpPr>
        <p:spPr>
          <a:xfrm>
            <a:off x="692825" y="877651"/>
            <a:ext cx="1923669" cy="611429"/>
          </a:xfrm>
          <a:ln>
            <a:noFill/>
          </a:ln>
        </p:spPr>
        <p:txBody>
          <a:bodyPr rtlCol="0" anchor="ctr" anchorCtr="0">
            <a:noAutofit/>
          </a:bodyPr>
          <a:lstStyle>
            <a:lvl1pPr marL="0" indent="0" algn="ctr">
              <a:buNone/>
              <a:defRPr sz="1155">
                <a:solidFill>
                  <a:schemeClr val="tx1"/>
                </a:solidFill>
              </a:defRPr>
            </a:lvl1pPr>
          </a:lstStyle>
          <a:p>
            <a:pPr rtl="0"/>
            <a:r>
              <a:rPr lang="it-IT" noProof="0"/>
              <a:t>Fare clic sull'icona per inserire un'immagine</a:t>
            </a:r>
            <a:endParaRPr lang="it-IT" noProof="0" dirty="0"/>
          </a:p>
        </p:txBody>
      </p:sp>
      <p:sp>
        <p:nvSpPr>
          <p:cNvPr id="7" name="Segnaposto testo 6">
            <a:extLst>
              <a:ext uri="{FF2B5EF4-FFF2-40B4-BE49-F238E27FC236}">
                <a16:creationId xmlns:a16="http://schemas.microsoft.com/office/drawing/2014/main" id="{2685A6CA-852E-4D31-8861-0347B4869D82}"/>
              </a:ext>
            </a:extLst>
          </p:cNvPr>
          <p:cNvSpPr>
            <a:spLocks noGrp="1"/>
          </p:cNvSpPr>
          <p:nvPr>
            <p:ph type="body" sz="quarter" idx="18"/>
          </p:nvPr>
        </p:nvSpPr>
        <p:spPr>
          <a:xfrm>
            <a:off x="3233776" y="1963582"/>
            <a:ext cx="3590730" cy="1591200"/>
          </a:xfrm>
          <a:solidFill>
            <a:schemeClr val="tx1"/>
          </a:solidFill>
        </p:spPr>
        <p:txBody>
          <a:bodyPr lIns="180000" tIns="360000" rIns="180000" bIns="0" rtlCol="0">
            <a:normAutofit/>
          </a:bodyPr>
          <a:lstStyle>
            <a:lvl1pPr marL="0" indent="0" algn="ctr">
              <a:buNone/>
              <a:defRPr sz="1485" b="1" i="0">
                <a:solidFill>
                  <a:schemeClr val="bg1"/>
                </a:solidFill>
              </a:defRPr>
            </a:lvl1pPr>
            <a:lvl2pPr marL="377168" indent="0">
              <a:buNone/>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rtl="0"/>
            <a:r>
              <a:rPr lang="it-IT" noProof="0"/>
              <a:t>Fare clic per modificare gli stili del testo dello schema</a:t>
            </a:r>
          </a:p>
        </p:txBody>
      </p:sp>
      <p:sp>
        <p:nvSpPr>
          <p:cNvPr id="10" name="Rettangolo 23" descr="Forma rettangolare">
            <a:extLst>
              <a:ext uri="{FF2B5EF4-FFF2-40B4-BE49-F238E27FC236}">
                <a16:creationId xmlns:a16="http://schemas.microsoft.com/office/drawing/2014/main" id="{A5229D97-30B4-42B0-8D6E-5BE4A017D8F7}"/>
              </a:ext>
            </a:extLst>
          </p:cNvPr>
          <p:cNvSpPr/>
          <p:nvPr userDrawn="1"/>
        </p:nvSpPr>
        <p:spPr>
          <a:xfrm>
            <a:off x="4081734" y="1731836"/>
            <a:ext cx="5976665" cy="227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485" noProof="0" dirty="0"/>
          </a:p>
        </p:txBody>
      </p:sp>
    </p:spTree>
    <p:extLst>
      <p:ext uri="{BB962C8B-B14F-4D97-AF65-F5344CB8AC3E}">
        <p14:creationId xmlns:p14="http://schemas.microsoft.com/office/powerpoint/2010/main" val="206448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53FD972-7503-4063-98E7-409B3C1C63DA}" type="datetime1">
              <a:rPr lang="it-IT" noProof="0" smtClean="0"/>
              <a:t>11/06/23</a:t>
            </a:fld>
            <a:endParaRPr lang="it-IT" noProof="0"/>
          </a:p>
        </p:txBody>
      </p:sp>
      <p:sp>
        <p:nvSpPr>
          <p:cNvPr id="3" name="Footer Placeholder 2"/>
          <p:cNvSpPr>
            <a:spLocks noGrp="1"/>
          </p:cNvSpPr>
          <p:nvPr>
            <p:ph type="ftr" sz="quarter" idx="11"/>
          </p:nvPr>
        </p:nvSpPr>
        <p:spPr/>
        <p:txBody>
          <a:bodyPr/>
          <a:lstStyle/>
          <a:p>
            <a:pPr rtl="0"/>
            <a:r>
              <a:rPr lang="it-IT" noProof="0"/>
              <a:t>Aggiungere un piè di pagina</a:t>
            </a:r>
          </a:p>
        </p:txBody>
      </p:sp>
      <p:sp>
        <p:nvSpPr>
          <p:cNvPr id="4" name="Slide Number Placeholder 3"/>
          <p:cNvSpPr>
            <a:spLocks noGrp="1"/>
          </p:cNvSpPr>
          <p:nvPr>
            <p:ph type="sldNum" sz="quarter" idx="12"/>
          </p:nvPr>
        </p:nvSpPr>
        <p:spPr/>
        <p:txBody>
          <a:bodyPr/>
          <a:lstStyle/>
          <a:p>
            <a:pPr rtl="0"/>
            <a:fld id="{F36C87F6-986D-49E6-AF40-1B3A1EE8064D}" type="slidenum">
              <a:rPr lang="it-IT" noProof="0" smtClean="0"/>
              <a:pPr rtl="0"/>
              <a:t>‹#›</a:t>
            </a:fld>
            <a:endParaRPr lang="it-IT" noProof="0"/>
          </a:p>
        </p:txBody>
      </p:sp>
    </p:spTree>
    <p:extLst>
      <p:ext uri="{BB962C8B-B14F-4D97-AF65-F5344CB8AC3E}">
        <p14:creationId xmlns:p14="http://schemas.microsoft.com/office/powerpoint/2010/main" val="192875827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0A8C570B-4A13-4CAA-A8A0-B677BCBE86DB}" type="datetime1">
              <a:rPr lang="it-IT" noProof="0" smtClean="0"/>
              <a:t>11/06/23</a:t>
            </a:fld>
            <a:endParaRPr lang="it-IT" noProof="0"/>
          </a:p>
        </p:txBody>
      </p:sp>
      <p:sp>
        <p:nvSpPr>
          <p:cNvPr id="4" name="Footer Placeholder 3"/>
          <p:cNvSpPr>
            <a:spLocks noGrp="1"/>
          </p:cNvSpPr>
          <p:nvPr>
            <p:ph type="ftr" sz="quarter" idx="11"/>
          </p:nvPr>
        </p:nvSpPr>
        <p:spPr/>
        <p:txBody>
          <a:bodyPr/>
          <a:lstStyle/>
          <a:p>
            <a:pPr rtl="0"/>
            <a:r>
              <a:rPr lang="it-IT" noProof="0"/>
              <a:t>Aggiungere un piè di pagina</a:t>
            </a:r>
          </a:p>
        </p:txBody>
      </p:sp>
      <p:sp>
        <p:nvSpPr>
          <p:cNvPr id="5" name="Slide Number Placeholder 4"/>
          <p:cNvSpPr>
            <a:spLocks noGrp="1"/>
          </p:cNvSpPr>
          <p:nvPr>
            <p:ph type="sldNum" sz="quarter" idx="12"/>
          </p:nvPr>
        </p:nvSpPr>
        <p:spPr/>
        <p:txBody>
          <a:bodyPr/>
          <a:lstStyle/>
          <a:p>
            <a:pPr rtl="0"/>
            <a:fld id="{F36C87F6-986D-49E6-AF40-1B3A1EE8064D}" type="slidenum">
              <a:rPr lang="it-IT" noProof="0" smtClean="0"/>
              <a:t>‹#›</a:t>
            </a:fld>
            <a:endParaRPr lang="it-IT" noProof="0"/>
          </a:p>
        </p:txBody>
      </p:sp>
    </p:spTree>
    <p:extLst>
      <p:ext uri="{BB962C8B-B14F-4D97-AF65-F5344CB8AC3E}">
        <p14:creationId xmlns:p14="http://schemas.microsoft.com/office/powerpoint/2010/main" val="1641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159492E7-D322-4C3A-99AA-78F0B34FF306}" type="datetime1">
              <a:rPr lang="it-IT" noProof="0" smtClean="0"/>
              <a:t>11/06/23</a:t>
            </a:fld>
            <a:endParaRPr lang="it-IT" noProof="0"/>
          </a:p>
        </p:txBody>
      </p:sp>
      <p:sp>
        <p:nvSpPr>
          <p:cNvPr id="5" name="Footer Placeholder 4"/>
          <p:cNvSpPr>
            <a:spLocks noGrp="1"/>
          </p:cNvSpPr>
          <p:nvPr>
            <p:ph type="ftr" sz="quarter" idx="11"/>
          </p:nvPr>
        </p:nvSpPr>
        <p:spPr/>
        <p:txBody>
          <a:bodyPr/>
          <a:lstStyle/>
          <a:p>
            <a:pPr rtl="0"/>
            <a:r>
              <a:rPr lang="it-IT" noProof="0"/>
              <a:t>Aggiungere un piè di pagina</a:t>
            </a:r>
          </a:p>
        </p:txBody>
      </p:sp>
      <p:sp>
        <p:nvSpPr>
          <p:cNvPr id="6" name="Slide Number Placeholder 5"/>
          <p:cNvSpPr>
            <a:spLocks noGrp="1"/>
          </p:cNvSpPr>
          <p:nvPr>
            <p:ph type="sldNum" sz="quarter" idx="12"/>
          </p:nvPr>
        </p:nvSpPr>
        <p:spPr/>
        <p:txBody>
          <a:bodyPr/>
          <a:lstStyle/>
          <a:p>
            <a:pPr rtl="0"/>
            <a:fld id="{F36C87F6-986D-49E6-AF40-1B3A1EE8064D}" type="slidenum">
              <a:rPr lang="it-IT" noProof="0" smtClean="0"/>
              <a:t>‹#›</a:t>
            </a:fld>
            <a:endParaRPr lang="it-IT" noProof="0"/>
          </a:p>
        </p:txBody>
      </p:sp>
    </p:spTree>
    <p:extLst>
      <p:ext uri="{BB962C8B-B14F-4D97-AF65-F5344CB8AC3E}">
        <p14:creationId xmlns:p14="http://schemas.microsoft.com/office/powerpoint/2010/main" val="9354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7"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5" name="Text Placeholder 4"/>
          <p:cNvSpPr>
            <a:spLocks noGrp="1"/>
          </p:cNvSpPr>
          <p:nvPr>
            <p:ph type="body" sz="quarter" idx="11"/>
          </p:nvPr>
        </p:nvSpPr>
        <p:spPr>
          <a:xfrm>
            <a:off x="503238" y="1830388"/>
            <a:ext cx="9051925"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197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Text Slide: Arial 28 pt., Title Case</a:t>
            </a:r>
          </a:p>
        </p:txBody>
      </p:sp>
      <p:sp>
        <p:nvSpPr>
          <p:cNvPr id="3" name="Footer Placeholder 2"/>
          <p:cNvSpPr>
            <a:spLocks noGrp="1"/>
          </p:cNvSpPr>
          <p:nvPr>
            <p:ph type="ftr" sz="quarter" idx="10"/>
          </p:nvPr>
        </p:nvSpPr>
        <p:spPr/>
        <p:txBody>
          <a:bodyPr/>
          <a:lstStyle/>
          <a:p>
            <a:endParaRPr lang="en-US" dirty="0"/>
          </a:p>
        </p:txBody>
      </p:sp>
      <p:sp>
        <p:nvSpPr>
          <p:cNvPr id="6"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9" name="Content Placeholder 8"/>
          <p:cNvSpPr>
            <a:spLocks noGrp="1"/>
          </p:cNvSpPr>
          <p:nvPr>
            <p:ph sz="quarter" idx="11"/>
          </p:nvPr>
        </p:nvSpPr>
        <p:spPr>
          <a:xfrm>
            <a:off x="503238" y="1830388"/>
            <a:ext cx="9051925"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069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 Logo Divider">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dirty="0"/>
          </a:p>
        </p:txBody>
      </p:sp>
      <p:sp>
        <p:nvSpPr>
          <p:cNvPr id="13" name="Rectangle 2"/>
          <p:cNvSpPr>
            <a:spLocks noChangeArrowheads="1"/>
          </p:cNvSpPr>
          <p:nvPr userDrawn="1"/>
        </p:nvSpPr>
        <p:spPr bwMode="gray">
          <a:xfrm>
            <a:off x="251460" y="518159"/>
            <a:ext cx="9555480" cy="6993362"/>
          </a:xfrm>
          <a:prstGeom prst="rect">
            <a:avLst/>
          </a:prstGeom>
          <a:solidFill>
            <a:srgbClr val="F5FAF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90" tIns="51296" rIns="102590" bIns="51296" anchor="ctr"/>
          <a:lstStyle/>
          <a:p>
            <a:endParaRPr lang="en-US" dirty="0"/>
          </a:p>
        </p:txBody>
      </p:sp>
      <p:sp>
        <p:nvSpPr>
          <p:cNvPr id="15" name="Line 4"/>
          <p:cNvSpPr>
            <a:spLocks noChangeShapeType="1"/>
          </p:cNvSpPr>
          <p:nvPr/>
        </p:nvSpPr>
        <p:spPr bwMode="auto">
          <a:xfrm>
            <a:off x="251460" y="7511521"/>
            <a:ext cx="9555480" cy="0"/>
          </a:xfrm>
          <a:prstGeom prst="line">
            <a:avLst/>
          </a:prstGeom>
          <a:noFill/>
          <a:ln w="12700">
            <a:solidFill>
              <a:srgbClr val="737D8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dirty="0"/>
          </a:p>
        </p:txBody>
      </p:sp>
      <p:sp>
        <p:nvSpPr>
          <p:cNvPr id="2" name="Title 1"/>
          <p:cNvSpPr>
            <a:spLocks noGrp="1"/>
          </p:cNvSpPr>
          <p:nvPr>
            <p:ph type="title" hasCustomPrompt="1"/>
          </p:nvPr>
        </p:nvSpPr>
        <p:spPr>
          <a:xfrm>
            <a:off x="914400" y="3912797"/>
            <a:ext cx="8298180" cy="443198"/>
          </a:xfrm>
        </p:spPr>
        <p:txBody>
          <a:bodyPr wrap="square" anchor="b" anchorCtr="0">
            <a:spAutoFit/>
          </a:bodyPr>
          <a:lstStyle>
            <a:lvl1pPr algn="l">
              <a:defRPr sz="3200" b="0" i="0" cap="none" baseline="0"/>
            </a:lvl1pPr>
          </a:lstStyle>
          <a:p>
            <a:r>
              <a:rPr lang="en-US" dirty="0"/>
              <a:t>Divider Slide Arial 32 pt., Title Case</a:t>
            </a:r>
          </a:p>
        </p:txBody>
      </p:sp>
      <p:sp>
        <p:nvSpPr>
          <p:cNvPr id="5" name="Footer Placeholder 4"/>
          <p:cNvSpPr>
            <a:spLocks noGrp="1"/>
          </p:cNvSpPr>
          <p:nvPr>
            <p:ph type="ftr" sz="quarter" idx="11"/>
          </p:nvPr>
        </p:nvSpPr>
        <p:spPr/>
        <p:txBody>
          <a:bodyPr/>
          <a:lstStyle/>
          <a:p>
            <a:endParaRPr lang="en-US" dirty="0"/>
          </a:p>
        </p:txBody>
      </p:sp>
      <p:sp>
        <p:nvSpPr>
          <p:cNvPr id="6" name="Text Placeholder 5"/>
          <p:cNvSpPr>
            <a:spLocks noGrp="1"/>
          </p:cNvSpPr>
          <p:nvPr>
            <p:ph type="body" sz="quarter" idx="12"/>
          </p:nvPr>
        </p:nvSpPr>
        <p:spPr>
          <a:xfrm>
            <a:off x="914400" y="4404361"/>
            <a:ext cx="8298180" cy="270843"/>
          </a:xfrm>
          <a:prstGeom prst="rect">
            <a:avLst/>
          </a:prstGeom>
        </p:spPr>
        <p:txBody>
          <a:bodyPr wrap="square">
            <a:spAutoFit/>
          </a:bodyPr>
          <a:lstStyle>
            <a:lvl1pPr>
              <a:spcBef>
                <a:spcPts val="72"/>
              </a:spcBef>
              <a:defRPr sz="1600" b="0" i="0" cap="all" baseline="0"/>
            </a:lvl1pPr>
            <a:lvl2pPr>
              <a:defRPr sz="1800" b="0" i="0" cap="all" baseline="0"/>
            </a:lvl2pPr>
            <a:lvl3pPr>
              <a:defRPr sz="1800" b="0" i="0" cap="all" baseline="0"/>
            </a:lvl3pPr>
            <a:lvl4pPr>
              <a:defRPr sz="1800" b="0" i="0" cap="all" baseline="0"/>
            </a:lvl4pPr>
            <a:lvl5pPr>
              <a:defRPr sz="1800" b="0" i="0" cap="all" baseline="0"/>
            </a:lvl5pPr>
          </a:lstStyle>
          <a:p>
            <a:pPr lvl="0"/>
            <a:r>
              <a:rPr lang="en-US"/>
              <a:t>Click to edit Master text styles</a:t>
            </a:r>
          </a:p>
        </p:txBody>
      </p:sp>
    </p:spTree>
    <p:extLst>
      <p:ext uri="{BB962C8B-B14F-4D97-AF65-F5344CB8AC3E}">
        <p14:creationId xmlns:p14="http://schemas.microsoft.com/office/powerpoint/2010/main" val="3860997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6"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12" name="Text Placeholder 11"/>
          <p:cNvSpPr>
            <a:spLocks noGrp="1"/>
          </p:cNvSpPr>
          <p:nvPr>
            <p:ph type="body" sz="quarter" idx="11"/>
          </p:nvPr>
        </p:nvSpPr>
        <p:spPr>
          <a:xfrm>
            <a:off x="503238" y="1830388"/>
            <a:ext cx="9051925" cy="4983162"/>
          </a:xfrm>
        </p:spPr>
        <p:txBody>
          <a:bodyPr/>
          <a:lstStyle>
            <a:lvl1pPr marL="285750" indent="-285750">
              <a:buClr>
                <a:schemeClr val="tx1"/>
              </a:buClr>
              <a:buSzPct val="100000"/>
              <a:buFont typeface="+mj-lt"/>
              <a:buAutoNum type="arabicPeriod"/>
              <a:defRPr/>
            </a:lvl1pPr>
            <a:lvl2pPr marL="685800" indent="-285750">
              <a:buClr>
                <a:schemeClr val="tx1"/>
              </a:buClr>
              <a:buSzPct val="100000"/>
              <a:buFont typeface="+mj-lt"/>
              <a:buAutoNum type="alphaLcPeriod"/>
              <a:defRPr/>
            </a:lvl2pPr>
            <a:lvl3pPr marL="971550" indent="-285750">
              <a:buClr>
                <a:schemeClr val="tx1"/>
              </a:buClr>
              <a:buSzPct val="100000"/>
              <a:buFont typeface="+mj-lt"/>
              <a:buAutoNum type="romanLcPeriod"/>
              <a:defRPr/>
            </a:lvl3pPr>
            <a:lvl4pPr marL="1257300" indent="-285750">
              <a:buClr>
                <a:schemeClr val="tx1"/>
              </a:buClr>
              <a:buSzPct val="100000"/>
              <a:buFont typeface="+mj-lt"/>
              <a:buAutoNum type="alphaUcPeriod"/>
              <a:defRPr/>
            </a:lvl4pPr>
            <a:lvl5pPr marL="1543050" indent="-285750">
              <a:buClr>
                <a:schemeClr val="tx1"/>
              </a:buClr>
              <a:buSzPct val="100000"/>
              <a:buFont typeface="+mj-lt"/>
              <a:buAutoNum type="arabicParenR"/>
              <a:defRPr/>
            </a:lvl5pPr>
            <a:lvl6pPr marL="1371600" indent="-222250">
              <a:buFont typeface="+mj-lt"/>
              <a:buAutoNum type="alphaLcParenR"/>
              <a:tabLst/>
              <a:defRPr/>
            </a:lvl6pPr>
            <a:lvl7pPr marL="1606550" indent="-234950">
              <a:buFont typeface="+mj-lt"/>
              <a:buAutoNum type="romanUcPeriod"/>
              <a:defRPr/>
            </a:lvl7pPr>
            <a:lvl8pPr marL="1828800" indent="-222250">
              <a:buFont typeface="+mj-lt"/>
              <a:buAutoNum type="arabicPeriod"/>
              <a:defRPr/>
            </a:lvl8pPr>
            <a:lvl9pPr marL="2063750" indent="-234950">
              <a:buFont typeface="+mj-lt"/>
              <a:buAutoNum type="alphaUcPeriod"/>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744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7"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8" name="Text Placeholder 7"/>
          <p:cNvSpPr>
            <a:spLocks noGrp="1"/>
          </p:cNvSpPr>
          <p:nvPr>
            <p:ph type="body" sz="quarter" idx="22"/>
          </p:nvPr>
        </p:nvSpPr>
        <p:spPr>
          <a:xfrm>
            <a:off x="502920" y="1828800"/>
            <a:ext cx="4480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23"/>
          </p:nvPr>
        </p:nvSpPr>
        <p:spPr>
          <a:xfrm>
            <a:off x="5074603" y="1828800"/>
            <a:ext cx="4480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567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8"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9" name="Text Placeholder 8"/>
          <p:cNvSpPr>
            <a:spLocks noGrp="1"/>
          </p:cNvSpPr>
          <p:nvPr>
            <p:ph type="body" sz="quarter" idx="23"/>
          </p:nvPr>
        </p:nvSpPr>
        <p:spPr>
          <a:xfrm>
            <a:off x="502920" y="1828800"/>
            <a:ext cx="292608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24"/>
          </p:nvPr>
        </p:nvSpPr>
        <p:spPr>
          <a:xfrm>
            <a:off x="3566001" y="1828800"/>
            <a:ext cx="292608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25"/>
          </p:nvPr>
        </p:nvSpPr>
        <p:spPr>
          <a:xfrm>
            <a:off x="6629083" y="1828800"/>
            <a:ext cx="292608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09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7"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a:solidFill>
                  <a:srgbClr val="64696E"/>
                </a:solidFill>
              </a:defRPr>
            </a:lvl1pPr>
          </a:lstStyle>
          <a:p>
            <a:fld id="{B5A84162-BF9B-4E52-A7B3-D49CEE524444}" type="slidenum">
              <a:rPr lang="en-US" smtClean="0"/>
              <a:pPr/>
              <a:t>‹#›</a:t>
            </a:fld>
            <a:endParaRPr lang="en-US" dirty="0"/>
          </a:p>
        </p:txBody>
      </p:sp>
      <p:sp>
        <p:nvSpPr>
          <p:cNvPr id="8" name="Content Placeholder 7"/>
          <p:cNvSpPr>
            <a:spLocks noGrp="1"/>
          </p:cNvSpPr>
          <p:nvPr>
            <p:ph sz="quarter" idx="19"/>
          </p:nvPr>
        </p:nvSpPr>
        <p:spPr>
          <a:xfrm>
            <a:off x="503238" y="1830070"/>
            <a:ext cx="4480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20"/>
          </p:nvPr>
        </p:nvSpPr>
        <p:spPr>
          <a:xfrm>
            <a:off x="5074920" y="1828800"/>
            <a:ext cx="4480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1959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251460" y="1603059"/>
            <a:ext cx="9555480" cy="5435917"/>
          </a:xfrm>
          <a:prstGeom prst="rect">
            <a:avLst/>
          </a:prstGeom>
          <a:solidFill>
            <a:srgbClr val="F5F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t" anchorCtr="0"/>
          <a:lstStyle/>
          <a:p>
            <a:endParaRPr lang="en-US" dirty="0"/>
          </a:p>
        </p:txBody>
      </p:sp>
      <p:sp>
        <p:nvSpPr>
          <p:cNvPr id="9" name="Line 6"/>
          <p:cNvSpPr>
            <a:spLocks noChangeShapeType="1"/>
          </p:cNvSpPr>
          <p:nvPr/>
        </p:nvSpPr>
        <p:spPr bwMode="auto">
          <a:xfrm>
            <a:off x="251460" y="7038974"/>
            <a:ext cx="9555480" cy="0"/>
          </a:xfrm>
          <a:prstGeom prst="line">
            <a:avLst/>
          </a:prstGeom>
          <a:noFill/>
          <a:ln w="12700">
            <a:solidFill>
              <a:srgbClr val="737D87"/>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dirty="0"/>
          </a:p>
        </p:txBody>
      </p:sp>
      <p:sp>
        <p:nvSpPr>
          <p:cNvPr id="10" name="Rectangle 7"/>
          <p:cNvSpPr>
            <a:spLocks noChangeArrowheads="1"/>
          </p:cNvSpPr>
          <p:nvPr/>
        </p:nvSpPr>
        <p:spPr bwMode="auto">
          <a:xfrm>
            <a:off x="251460" y="1554481"/>
            <a:ext cx="9555480" cy="48578"/>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dirty="0"/>
          </a:p>
        </p:txBody>
      </p:sp>
      <p:sp>
        <p:nvSpPr>
          <p:cNvPr id="11" name="Rectangle 9"/>
          <p:cNvSpPr>
            <a:spLocks noChangeArrowheads="1"/>
          </p:cNvSpPr>
          <p:nvPr/>
        </p:nvSpPr>
        <p:spPr bwMode="auto">
          <a:xfrm>
            <a:off x="251460" y="292608"/>
            <a:ext cx="9555480" cy="125942"/>
          </a:xfrm>
          <a:prstGeom prst="rect">
            <a:avLst/>
          </a:prstGeom>
          <a:solidFill>
            <a:srgbClr val="737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en-US" dirty="0"/>
          </a:p>
        </p:txBody>
      </p:sp>
      <p:sp>
        <p:nvSpPr>
          <p:cNvPr id="2" name="Title Placeholder 1"/>
          <p:cNvSpPr>
            <a:spLocks noGrp="1"/>
          </p:cNvSpPr>
          <p:nvPr>
            <p:ph type="title"/>
          </p:nvPr>
        </p:nvSpPr>
        <p:spPr>
          <a:xfrm>
            <a:off x="251460" y="518160"/>
            <a:ext cx="9555480" cy="1036320"/>
          </a:xfrm>
          <a:prstGeom prst="rect">
            <a:avLst/>
          </a:prstGeom>
          <a:noFill/>
        </p:spPr>
        <p:txBody>
          <a:bodyPr vert="horz" lIns="0" tIns="0" rIns="0" bIns="0" rtlCol="0" anchor="t" anchorCtr="0">
            <a:normAutofit/>
          </a:bodyPr>
          <a:lstStyle/>
          <a:p>
            <a:r>
              <a:rPr lang="en-US" dirty="0"/>
              <a:t>Text Slide: Arial 28 pt., Title Case</a:t>
            </a:r>
          </a:p>
        </p:txBody>
      </p:sp>
      <p:sp>
        <p:nvSpPr>
          <p:cNvPr id="5" name="Footer Placeholder 4"/>
          <p:cNvSpPr>
            <a:spLocks noGrp="1"/>
          </p:cNvSpPr>
          <p:nvPr>
            <p:ph type="ftr" sz="quarter" idx="3"/>
          </p:nvPr>
        </p:nvSpPr>
        <p:spPr>
          <a:xfrm>
            <a:off x="502920" y="7581689"/>
            <a:ext cx="9052560" cy="190712"/>
          </a:xfrm>
          <a:prstGeom prst="rect">
            <a:avLst/>
          </a:prstGeom>
        </p:spPr>
        <p:txBody>
          <a:bodyPr vert="horz" lIns="101882" tIns="50941" rIns="101882" bIns="50941" rtlCol="0" anchor="b" anchorCtr="0">
            <a:noAutofit/>
          </a:bodyPr>
          <a:lstStyle>
            <a:lvl1pPr algn="l">
              <a:defRPr sz="800">
                <a:solidFill>
                  <a:srgbClr val="737D87"/>
                </a:solidFill>
              </a:defRPr>
            </a:lvl1pPr>
          </a:lstStyle>
          <a:p>
            <a:endParaRPr lang="en-US" dirty="0"/>
          </a:p>
        </p:txBody>
      </p:sp>
      <p:sp>
        <p:nvSpPr>
          <p:cNvPr id="4" name="Slide Number Placeholder 3"/>
          <p:cNvSpPr>
            <a:spLocks noGrp="1"/>
          </p:cNvSpPr>
          <p:nvPr>
            <p:ph type="sldNum" sz="quarter" idx="4"/>
          </p:nvPr>
        </p:nvSpPr>
        <p:spPr>
          <a:xfrm>
            <a:off x="4617720" y="7287768"/>
            <a:ext cx="832104" cy="228600"/>
          </a:xfrm>
          <a:prstGeom prst="rect">
            <a:avLst/>
          </a:prstGeom>
        </p:spPr>
        <p:txBody>
          <a:bodyPr vert="horz" lIns="91440" tIns="45720" rIns="91440" bIns="45720" rtlCol="0" anchor="ctr"/>
          <a:lstStyle>
            <a:lvl1pPr algn="ctr">
              <a:defRPr sz="800" b="1">
                <a:solidFill>
                  <a:srgbClr val="64696E"/>
                </a:solidFill>
              </a:defRPr>
            </a:lvl1pPr>
          </a:lstStyle>
          <a:p>
            <a:fld id="{B5A84162-BF9B-4E52-A7B3-D49CEE524444}" type="slidenum">
              <a:rPr lang="en-US" smtClean="0"/>
              <a:pPr/>
              <a:t>‹#›</a:t>
            </a:fld>
            <a:endParaRPr lang="en-US" dirty="0"/>
          </a:p>
        </p:txBody>
      </p:sp>
      <p:sp>
        <p:nvSpPr>
          <p:cNvPr id="6" name="Text Placeholder 5"/>
          <p:cNvSpPr>
            <a:spLocks noGrp="1"/>
          </p:cNvSpPr>
          <p:nvPr>
            <p:ph type="body" idx="1"/>
          </p:nvPr>
        </p:nvSpPr>
        <p:spPr>
          <a:xfrm>
            <a:off x="503238" y="1828800"/>
            <a:ext cx="9051925" cy="50006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857008"/>
      </p:ext>
    </p:extLst>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46" r:id="rId4"/>
    <p:sldLayoutId id="2147483682" r:id="rId5"/>
    <p:sldLayoutId id="2147483747" r:id="rId6"/>
    <p:sldLayoutId id="2147483753" r:id="rId7"/>
    <p:sldLayoutId id="2147483772" r:id="rId8"/>
    <p:sldLayoutId id="2147483756" r:id="rId9"/>
    <p:sldLayoutId id="2147483757" r:id="rId10"/>
    <p:sldLayoutId id="2147483758" r:id="rId11"/>
    <p:sldLayoutId id="2147483759" r:id="rId12"/>
    <p:sldLayoutId id="2147483760" r:id="rId13"/>
    <p:sldLayoutId id="2147483767" r:id="rId14"/>
    <p:sldLayoutId id="2147483768" r:id="rId15"/>
    <p:sldLayoutId id="2147483769" r:id="rId16"/>
    <p:sldLayoutId id="2147483776" r:id="rId17"/>
    <p:sldLayoutId id="2147483777" r:id="rId18"/>
    <p:sldLayoutId id="2147483778" r:id="rId19"/>
    <p:sldLayoutId id="2147483779" r:id="rId20"/>
    <p:sldLayoutId id="2147483780" r:id="rId21"/>
    <p:sldLayoutId id="2147483781" r:id="rId22"/>
    <p:sldLayoutId id="2147483782" r:id="rId23"/>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hf hdr="0" ftr="0" dt="0"/>
  <p:txStyles>
    <p:titleStyle>
      <a:lvl1pPr algn="l" defTabSz="1018824"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1018824" rtl="0" eaLnBrk="1" latinLnBrk="0" hangingPunct="1">
        <a:lnSpc>
          <a:spcPct val="110000"/>
        </a:lnSpc>
        <a:spcBef>
          <a:spcPts val="1008"/>
        </a:spcBef>
        <a:buFont typeface="Arial" pitchFamily="34" charset="0"/>
        <a:buNone/>
        <a:defRPr lang="en-US" sz="2000" b="1" kern="1200" dirty="0" smtClean="0">
          <a:solidFill>
            <a:schemeClr val="tx1"/>
          </a:solidFill>
          <a:latin typeface="+mn-lt"/>
          <a:ea typeface="+mn-ea"/>
          <a:cs typeface="+mn-cs"/>
        </a:defRPr>
      </a:lvl1pPr>
      <a:lvl2pPr marL="228600" indent="-228600" algn="l" defTabSz="1018824" rtl="0" eaLnBrk="1" latinLnBrk="0" hangingPunct="1">
        <a:lnSpc>
          <a:spcPct val="110000"/>
        </a:lnSpc>
        <a:spcBef>
          <a:spcPts val="504"/>
        </a:spcBef>
        <a:buClr>
          <a:schemeClr val="accent1"/>
        </a:buClr>
        <a:buSzPct val="140000"/>
        <a:buFont typeface="Wingdings" pitchFamily="2" charset="2"/>
        <a:buChar char="§"/>
        <a:defRPr lang="en-US" sz="2000" kern="1200" dirty="0" smtClean="0">
          <a:solidFill>
            <a:schemeClr val="tx1"/>
          </a:solidFill>
          <a:latin typeface="+mn-lt"/>
          <a:ea typeface="+mn-ea"/>
          <a:cs typeface="+mn-cs"/>
        </a:defRPr>
      </a:lvl2pPr>
      <a:lvl3pPr marL="566928" indent="-228600" algn="l" defTabSz="1018824" rtl="0" eaLnBrk="1" latinLnBrk="0" hangingPunct="1">
        <a:lnSpc>
          <a:spcPct val="110000"/>
        </a:lnSpc>
        <a:spcBef>
          <a:spcPts val="432"/>
        </a:spcBef>
        <a:buClr>
          <a:schemeClr val="accent2"/>
        </a:buClr>
        <a:buSzPct val="130000"/>
        <a:buFont typeface="Wingdings" pitchFamily="2" charset="2"/>
        <a:buChar char="§"/>
        <a:defRPr lang="en-US" sz="1800" kern="1200" dirty="0" smtClean="0">
          <a:solidFill>
            <a:schemeClr val="tx1"/>
          </a:solidFill>
          <a:latin typeface="+mn-lt"/>
          <a:ea typeface="+mn-ea"/>
          <a:cs typeface="+mn-cs"/>
        </a:defRPr>
      </a:lvl3pPr>
      <a:lvl4pPr marL="914400"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dirty="0" smtClean="0">
          <a:solidFill>
            <a:schemeClr val="tx1"/>
          </a:solidFill>
          <a:latin typeface="+mn-lt"/>
          <a:ea typeface="+mn-ea"/>
          <a:cs typeface="+mn-cs"/>
        </a:defRPr>
      </a:lvl4pPr>
      <a:lvl5pPr marL="1261872"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dirty="0" smtClean="0">
          <a:solidFill>
            <a:schemeClr val="tx1"/>
          </a:solidFill>
          <a:latin typeface="+mn-lt"/>
          <a:ea typeface="+mn-ea"/>
          <a:cs typeface="+mn-cs"/>
        </a:defRPr>
      </a:lvl5pPr>
      <a:lvl6pPr marL="1572768"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dirty="0" smtClean="0">
          <a:solidFill>
            <a:schemeClr val="tx1"/>
          </a:solidFill>
          <a:latin typeface="+mn-lt"/>
          <a:ea typeface="+mn-ea"/>
          <a:cs typeface="+mn-cs"/>
        </a:defRPr>
      </a:lvl6pPr>
      <a:lvl7pPr marL="1901952"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baseline="0" dirty="0" smtClean="0">
          <a:solidFill>
            <a:schemeClr val="tx1"/>
          </a:solidFill>
          <a:latin typeface="+mn-lt"/>
          <a:ea typeface="+mn-ea"/>
          <a:cs typeface="+mn-cs"/>
        </a:defRPr>
      </a:lvl7pPr>
      <a:lvl8pPr marL="2231136"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baseline="0" dirty="0" smtClean="0">
          <a:solidFill>
            <a:schemeClr val="tx1"/>
          </a:solidFill>
          <a:latin typeface="+mn-lt"/>
          <a:ea typeface="+mn-ea"/>
          <a:cs typeface="+mn-cs"/>
        </a:defRPr>
      </a:lvl8pPr>
      <a:lvl9pPr marL="2560320" indent="-228600" algn="l" defTabSz="1142640" rtl="0" eaLnBrk="1" latinLnBrk="0" hangingPunct="1">
        <a:lnSpc>
          <a:spcPct val="110000"/>
        </a:lnSpc>
        <a:spcBef>
          <a:spcPts val="360"/>
        </a:spcBef>
        <a:buClr>
          <a:srgbClr val="737D87"/>
        </a:buClr>
        <a:buSzPct val="120000"/>
        <a:buFont typeface="Wingdings" pitchFamily="2" charset="2"/>
        <a:buChar char="§"/>
        <a:tabLst/>
        <a:defRPr lang="en-US" sz="1600" kern="1200" dirty="0" smtClean="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lschweitzer@cgsh.com"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543-8286-B513-56A0-8072FAAACD4D}"/>
              </a:ext>
            </a:extLst>
          </p:cNvPr>
          <p:cNvSpPr>
            <a:spLocks noGrp="1"/>
          </p:cNvSpPr>
          <p:nvPr>
            <p:ph type="title"/>
          </p:nvPr>
        </p:nvSpPr>
        <p:spPr/>
        <p:txBody>
          <a:bodyPr/>
          <a:lstStyle/>
          <a:p>
            <a:pPr algn="ctr"/>
            <a:r>
              <a:rPr lang="nl-NL" b="0" dirty="0">
                <a:solidFill>
                  <a:schemeClr val="tx1"/>
                </a:solidFill>
                <a:latin typeface="+mj-lt"/>
                <a:ea typeface="+mj-ea"/>
                <a:cs typeface="+mj-cs"/>
              </a:rPr>
              <a:t>Banking Crisis in 2023:  </a:t>
            </a:r>
            <a:br>
              <a:rPr lang="nl-NL" b="0" dirty="0">
                <a:solidFill>
                  <a:schemeClr val="tx1"/>
                </a:solidFill>
                <a:latin typeface="+mj-lt"/>
                <a:ea typeface="+mj-ea"/>
                <a:cs typeface="+mj-cs"/>
              </a:rPr>
            </a:br>
            <a:r>
              <a:rPr lang="nl-NL" b="0" dirty="0" err="1">
                <a:solidFill>
                  <a:schemeClr val="tx1"/>
                </a:solidFill>
                <a:latin typeface="+mj-lt"/>
                <a:ea typeface="+mj-ea"/>
                <a:cs typeface="+mj-cs"/>
              </a:rPr>
              <a:t>Not</a:t>
            </a:r>
            <a:r>
              <a:rPr lang="nl-NL" b="0" dirty="0">
                <a:solidFill>
                  <a:schemeClr val="tx1"/>
                </a:solidFill>
                <a:latin typeface="+mj-lt"/>
                <a:ea typeface="+mj-ea"/>
                <a:cs typeface="+mj-cs"/>
              </a:rPr>
              <a:t>-</a:t>
            </a:r>
            <a:r>
              <a:rPr lang="nl-NL" b="0" dirty="0" err="1">
                <a:solidFill>
                  <a:schemeClr val="tx1"/>
                </a:solidFill>
                <a:latin typeface="+mj-lt"/>
                <a:ea typeface="+mj-ea"/>
                <a:cs typeface="+mj-cs"/>
              </a:rPr>
              <a:t>So</a:t>
            </a:r>
            <a:r>
              <a:rPr lang="nl-NL" b="0" dirty="0">
                <a:solidFill>
                  <a:schemeClr val="tx1"/>
                </a:solidFill>
                <a:latin typeface="+mj-lt"/>
                <a:ea typeface="+mj-ea"/>
                <a:cs typeface="+mj-cs"/>
              </a:rPr>
              <a:t>-Big Too Big </a:t>
            </a:r>
            <a:r>
              <a:rPr lang="nl-NL" b="0" dirty="0" err="1">
                <a:solidFill>
                  <a:schemeClr val="tx1"/>
                </a:solidFill>
                <a:latin typeface="+mj-lt"/>
                <a:ea typeface="+mj-ea"/>
                <a:cs typeface="+mj-cs"/>
              </a:rPr>
              <a:t>To</a:t>
            </a:r>
            <a:r>
              <a:rPr lang="nl-NL" b="0" dirty="0">
                <a:solidFill>
                  <a:schemeClr val="tx1"/>
                </a:solidFill>
                <a:latin typeface="+mj-lt"/>
                <a:ea typeface="+mj-ea"/>
                <a:cs typeface="+mj-cs"/>
              </a:rPr>
              <a:t> </a:t>
            </a:r>
            <a:r>
              <a:rPr lang="nl-NL" b="0" dirty="0" err="1">
                <a:solidFill>
                  <a:schemeClr val="tx1"/>
                </a:solidFill>
                <a:latin typeface="+mj-lt"/>
                <a:ea typeface="+mj-ea"/>
                <a:cs typeface="+mj-cs"/>
              </a:rPr>
              <a:t>Fail</a:t>
            </a:r>
            <a:r>
              <a:rPr lang="nl-NL" b="0" dirty="0">
                <a:solidFill>
                  <a:schemeClr val="tx1"/>
                </a:solidFill>
                <a:latin typeface="+mj-lt"/>
                <a:ea typeface="+mj-ea"/>
                <a:cs typeface="+mj-cs"/>
              </a:rPr>
              <a:t> </a:t>
            </a:r>
            <a:r>
              <a:rPr lang="nl-NL" b="0" dirty="0" err="1">
                <a:solidFill>
                  <a:schemeClr val="tx1"/>
                </a:solidFill>
                <a:latin typeface="+mj-lt"/>
                <a:ea typeface="+mj-ea"/>
                <a:cs typeface="+mj-cs"/>
              </a:rPr>
              <a:t>banks</a:t>
            </a:r>
            <a:r>
              <a:rPr lang="nl-NL" b="0" dirty="0">
                <a:solidFill>
                  <a:schemeClr val="tx1"/>
                </a:solidFill>
                <a:latin typeface="+mj-lt"/>
                <a:ea typeface="+mj-ea"/>
                <a:cs typeface="+mj-cs"/>
              </a:rPr>
              <a:t>? </a:t>
            </a:r>
            <a:endParaRPr lang="nl-NL" dirty="0">
              <a:solidFill>
                <a:schemeClr val="tx1"/>
              </a:solidFill>
            </a:endParaRPr>
          </a:p>
        </p:txBody>
      </p:sp>
      <p:sp>
        <p:nvSpPr>
          <p:cNvPr id="3" name="Slide Number Placeholder 2">
            <a:extLst>
              <a:ext uri="{FF2B5EF4-FFF2-40B4-BE49-F238E27FC236}">
                <a16:creationId xmlns:a16="http://schemas.microsoft.com/office/drawing/2014/main" id="{14A681BB-1A09-EEC9-09E5-4EF90C254EAF}"/>
              </a:ext>
            </a:extLst>
          </p:cNvPr>
          <p:cNvSpPr>
            <a:spLocks noGrp="1"/>
          </p:cNvSpPr>
          <p:nvPr>
            <p:ph type="sldNum" sz="quarter" idx="4"/>
          </p:nvPr>
        </p:nvSpPr>
        <p:spPr/>
        <p:txBody>
          <a:bodyPr/>
          <a:lstStyle/>
          <a:p>
            <a:fld id="{B5A84162-BF9B-4E52-A7B3-D49CEE524444}" type="slidenum">
              <a:rPr lang="en-US" smtClean="0"/>
              <a:pPr/>
              <a:t>0</a:t>
            </a:fld>
            <a:endParaRPr lang="en-US" dirty="0"/>
          </a:p>
        </p:txBody>
      </p:sp>
      <p:sp>
        <p:nvSpPr>
          <p:cNvPr id="4" name="Text Placeholder 3">
            <a:extLst>
              <a:ext uri="{FF2B5EF4-FFF2-40B4-BE49-F238E27FC236}">
                <a16:creationId xmlns:a16="http://schemas.microsoft.com/office/drawing/2014/main" id="{01CCE022-F057-9146-0E58-BBEA77FB2B2B}"/>
              </a:ext>
            </a:extLst>
          </p:cNvPr>
          <p:cNvSpPr>
            <a:spLocks noGrp="1"/>
          </p:cNvSpPr>
          <p:nvPr>
            <p:ph type="body" sz="quarter" idx="11"/>
          </p:nvPr>
        </p:nvSpPr>
        <p:spPr/>
        <p:txBody>
          <a:bodyPr>
            <a:normAutofit fontScale="92500" lnSpcReduction="20000"/>
          </a:bodyPr>
          <a:lstStyle/>
          <a:p>
            <a:pPr marL="0" indent="0">
              <a:buNone/>
            </a:pPr>
            <a:r>
              <a:rPr lang="en-US" sz="3200" dirty="0">
                <a:latin typeface="+mj-lt"/>
                <a:ea typeface="+mj-ea"/>
                <a:cs typeface="+mj-cs"/>
              </a:rPr>
              <a:t>Panelists</a:t>
            </a:r>
          </a:p>
          <a:p>
            <a:pPr marL="0" indent="0">
              <a:buNone/>
            </a:pPr>
            <a:r>
              <a:rPr lang="en-US" sz="3200" b="0" dirty="0">
                <a:latin typeface="+mj-lt"/>
                <a:ea typeface="+mj-ea"/>
                <a:cs typeface="+mj-cs"/>
              </a:rPr>
              <a:t>Donald Bernstein, Davis Polk</a:t>
            </a:r>
          </a:p>
          <a:p>
            <a:pPr marL="0" indent="0">
              <a:buNone/>
            </a:pPr>
            <a:r>
              <a:rPr lang="en-US" sz="3200" b="0" dirty="0">
                <a:latin typeface="+mj-lt"/>
                <a:ea typeface="+mj-ea"/>
                <a:cs typeface="+mj-cs"/>
              </a:rPr>
              <a:t>Lisa Schweitzer, Cleary Gottlieb </a:t>
            </a:r>
          </a:p>
          <a:p>
            <a:pPr marL="0" indent="0">
              <a:buNone/>
            </a:pPr>
            <a:r>
              <a:rPr lang="en-US" sz="3200" b="0" dirty="0">
                <a:latin typeface="+mj-lt"/>
                <a:ea typeface="+mj-ea"/>
                <a:cs typeface="+mj-cs"/>
              </a:rPr>
              <a:t>Prof. Ignacio Tirado, SG </a:t>
            </a:r>
            <a:r>
              <a:rPr lang="en-US" sz="3200" b="0" dirty="0" err="1">
                <a:latin typeface="+mj-lt"/>
                <a:ea typeface="+mj-ea"/>
                <a:cs typeface="+mj-cs"/>
              </a:rPr>
              <a:t>Unidroit</a:t>
            </a:r>
            <a:r>
              <a:rPr lang="en-US" sz="3200" b="0" dirty="0">
                <a:latin typeface="+mj-lt"/>
                <a:ea typeface="+mj-ea"/>
                <a:cs typeface="+mj-cs"/>
              </a:rPr>
              <a:t> and Universidad </a:t>
            </a:r>
            <a:r>
              <a:rPr lang="en-US" sz="3200" b="0" dirty="0" err="1">
                <a:latin typeface="+mj-lt"/>
                <a:ea typeface="+mj-ea"/>
                <a:cs typeface="+mj-cs"/>
              </a:rPr>
              <a:t>Autonóma</a:t>
            </a:r>
            <a:r>
              <a:rPr lang="en-US" sz="3200" b="0" dirty="0">
                <a:latin typeface="+mj-lt"/>
                <a:ea typeface="+mj-ea"/>
                <a:cs typeface="+mj-cs"/>
              </a:rPr>
              <a:t> Madrid </a:t>
            </a:r>
          </a:p>
          <a:p>
            <a:pPr marL="0" indent="0">
              <a:buFont typeface="Wingdings" pitchFamily="1" charset="2"/>
              <a:buNone/>
            </a:pPr>
            <a:endParaRPr lang="en-US" sz="3200" b="0" dirty="0">
              <a:latin typeface="+mj-lt"/>
              <a:ea typeface="+mj-ea"/>
              <a:cs typeface="+mj-cs"/>
            </a:endParaRPr>
          </a:p>
          <a:p>
            <a:pPr marL="0" indent="0">
              <a:buFont typeface="Wingdings" pitchFamily="1" charset="2"/>
              <a:buNone/>
            </a:pPr>
            <a:r>
              <a:rPr lang="en-US" sz="3200" b="0" dirty="0">
                <a:latin typeface="+mj-lt"/>
                <a:ea typeface="+mj-ea"/>
                <a:cs typeface="+mj-cs"/>
              </a:rPr>
              <a:t>Moderated by prof. Rolef de Weijs, UvA &amp; </a:t>
            </a:r>
            <a:r>
              <a:rPr lang="en-US" sz="3200" b="0" dirty="0" err="1">
                <a:latin typeface="+mj-lt"/>
                <a:ea typeface="+mj-ea"/>
                <a:cs typeface="+mj-cs"/>
              </a:rPr>
              <a:t>Houthoff</a:t>
            </a:r>
            <a:endParaRPr lang="en-US" sz="3200" b="0" dirty="0">
              <a:latin typeface="+mj-lt"/>
              <a:ea typeface="+mj-ea"/>
              <a:cs typeface="+mj-cs"/>
            </a:endParaRPr>
          </a:p>
          <a:p>
            <a:pPr marL="0" indent="0">
              <a:buFont typeface="Wingdings" pitchFamily="1" charset="2"/>
              <a:buNone/>
            </a:pPr>
            <a:endParaRPr lang="en-US" sz="3200" b="0" dirty="0">
              <a:latin typeface="+mj-lt"/>
              <a:ea typeface="+mj-ea"/>
              <a:cs typeface="+mj-cs"/>
            </a:endParaRPr>
          </a:p>
          <a:p>
            <a:r>
              <a:rPr lang="en-US" sz="3200" b="0" dirty="0">
                <a:latin typeface="+mj-lt"/>
                <a:ea typeface="+mj-ea"/>
                <a:cs typeface="+mj-cs"/>
              </a:rPr>
              <a:t>June 12, 2023, 13:00 – 14:15</a:t>
            </a:r>
          </a:p>
          <a:p>
            <a:pPr marL="0" indent="0">
              <a:buFont typeface="Wingdings" pitchFamily="1" charset="2"/>
              <a:buNone/>
            </a:pPr>
            <a:endParaRPr lang="en-US" sz="3200" b="0" dirty="0">
              <a:latin typeface="+mj-lt"/>
              <a:ea typeface="+mj-ea"/>
              <a:cs typeface="+mj-cs"/>
            </a:endParaRPr>
          </a:p>
          <a:p>
            <a:endParaRPr lang="nl-NL" dirty="0"/>
          </a:p>
        </p:txBody>
      </p:sp>
    </p:spTree>
    <p:extLst>
      <p:ext uri="{BB962C8B-B14F-4D97-AF65-F5344CB8AC3E}">
        <p14:creationId xmlns:p14="http://schemas.microsoft.com/office/powerpoint/2010/main" val="3294208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NEW HOLDCO STAND-ALONE BALANCE SHEET</a:t>
            </a:r>
          </a:p>
        </p:txBody>
      </p:sp>
      <p:sp>
        <p:nvSpPr>
          <p:cNvPr id="3" name="Slide Number Placeholder 2"/>
          <p:cNvSpPr>
            <a:spLocks noGrp="1"/>
          </p:cNvSpPr>
          <p:nvPr>
            <p:ph type="sldNum" sz="quarter" idx="4"/>
          </p:nvPr>
        </p:nvSpPr>
        <p:spPr/>
        <p:txBody>
          <a:bodyPr/>
          <a:lstStyle/>
          <a:p>
            <a:fld id="{B5A84162-BF9B-4E52-A7B3-D49CEE524444}" type="slidenum">
              <a:rPr lang="en-US" smtClean="0"/>
              <a:pPr/>
              <a:t>9</a:t>
            </a:fld>
            <a:endParaRPr lang="en-US" dirty="0"/>
          </a:p>
        </p:txBody>
      </p:sp>
      <p:sp>
        <p:nvSpPr>
          <p:cNvPr id="28" name="TextBox 27"/>
          <p:cNvSpPr txBox="1"/>
          <p:nvPr/>
        </p:nvSpPr>
        <p:spPr>
          <a:xfrm>
            <a:off x="373114" y="6430225"/>
            <a:ext cx="9252387" cy="584699"/>
          </a:xfrm>
          <a:prstGeom prst="rect">
            <a:avLst/>
          </a:prstGeom>
          <a:noFill/>
        </p:spPr>
        <p:txBody>
          <a:bodyPr wrap="square" lIns="91368" tIns="45682" rIns="91368" bIns="45682" rtlCol="0">
            <a:spAutoFit/>
          </a:bodyPr>
          <a:lstStyle/>
          <a:p>
            <a:pPr algn="ctr"/>
            <a:r>
              <a:rPr lang="en-US" sz="1600" b="1" dirty="0">
                <a:solidFill>
                  <a:srgbClr val="006487"/>
                </a:solidFill>
              </a:rPr>
              <a:t>Capital Levels of recapitalized OpCos and New HoldCo exceed pre-loss levels to facilitate stabilization*</a:t>
            </a:r>
          </a:p>
        </p:txBody>
      </p:sp>
      <p:sp>
        <p:nvSpPr>
          <p:cNvPr id="29" name="TextBox 28"/>
          <p:cNvSpPr txBox="1"/>
          <p:nvPr/>
        </p:nvSpPr>
        <p:spPr>
          <a:xfrm>
            <a:off x="302776" y="2352425"/>
            <a:ext cx="1241577" cy="3170099"/>
          </a:xfrm>
          <a:prstGeom prst="rect">
            <a:avLst/>
          </a:prstGeom>
          <a:noFill/>
        </p:spPr>
        <p:txBody>
          <a:bodyPr wrap="square" rtlCol="0">
            <a:spAutoFit/>
          </a:bodyPr>
          <a:lstStyle/>
          <a:p>
            <a:r>
              <a:rPr lang="en-US" sz="1000" b="1" dirty="0">
                <a:solidFill>
                  <a:srgbClr val="FF0000"/>
                </a:solidFill>
              </a:rPr>
              <a:t>Only some of the BHC’s liquid resources are transferred to New HoldCo; the remainder is left behind in the BHC to cover chapter 11 administrative expenses (not shown here). This is New HoldCo’s balance sheet. As adjusted, $1 billion is transferred to New HoldCo, and $1 billion is left behind in the BHC’s bankruptcy estate.</a:t>
            </a:r>
          </a:p>
        </p:txBody>
      </p:sp>
      <p:graphicFrame>
        <p:nvGraphicFramePr>
          <p:cNvPr id="30" name="Content Placeholder 6"/>
          <p:cNvGraphicFramePr>
            <a:graphicFrameLocks/>
          </p:cNvGraphicFramePr>
          <p:nvPr>
            <p:extLst>
              <p:ext uri="{D42A27DB-BD31-4B8C-83A1-F6EECF244321}">
                <p14:modId xmlns:p14="http://schemas.microsoft.com/office/powerpoint/2010/main" val="647115536"/>
              </p:ext>
            </p:extLst>
          </p:nvPr>
        </p:nvGraphicFramePr>
        <p:xfrm>
          <a:off x="1594044" y="1526129"/>
          <a:ext cx="6735234" cy="4108576"/>
        </p:xfrm>
        <a:graphic>
          <a:graphicData uri="http://schemas.openxmlformats.org/drawingml/2006/table">
            <a:tbl>
              <a:tblPr firstRow="1" bandRow="1">
                <a:tableStyleId>{2D5ABB26-0587-4C30-8999-92F81FD0307C}</a:tableStyleId>
              </a:tblPr>
              <a:tblGrid>
                <a:gridCol w="2617127">
                  <a:extLst>
                    <a:ext uri="{9D8B030D-6E8A-4147-A177-3AD203B41FA5}">
                      <a16:colId xmlns:a16="http://schemas.microsoft.com/office/drawing/2014/main" val="20000"/>
                    </a:ext>
                  </a:extLst>
                </a:gridCol>
                <a:gridCol w="678841">
                  <a:extLst>
                    <a:ext uri="{9D8B030D-6E8A-4147-A177-3AD203B41FA5}">
                      <a16:colId xmlns:a16="http://schemas.microsoft.com/office/drawing/2014/main" val="20001"/>
                    </a:ext>
                  </a:extLst>
                </a:gridCol>
                <a:gridCol w="119379">
                  <a:extLst>
                    <a:ext uri="{9D8B030D-6E8A-4147-A177-3AD203B41FA5}">
                      <a16:colId xmlns:a16="http://schemas.microsoft.com/office/drawing/2014/main" val="20002"/>
                    </a:ext>
                  </a:extLst>
                </a:gridCol>
                <a:gridCol w="2562306">
                  <a:extLst>
                    <a:ext uri="{9D8B030D-6E8A-4147-A177-3AD203B41FA5}">
                      <a16:colId xmlns:a16="http://schemas.microsoft.com/office/drawing/2014/main" val="20003"/>
                    </a:ext>
                  </a:extLst>
                </a:gridCol>
                <a:gridCol w="757581">
                  <a:extLst>
                    <a:ext uri="{9D8B030D-6E8A-4147-A177-3AD203B41FA5}">
                      <a16:colId xmlns:a16="http://schemas.microsoft.com/office/drawing/2014/main" val="20004"/>
                    </a:ext>
                  </a:extLst>
                </a:gridCol>
              </a:tblGrid>
              <a:tr h="589816">
                <a:tc gridSpan="5">
                  <a:txBody>
                    <a:bodyPr/>
                    <a:lstStyle/>
                    <a:p>
                      <a:pPr algn="ctr"/>
                      <a:r>
                        <a:rPr lang="en-US" sz="1100" b="1" u="none" strike="noStrike" dirty="0">
                          <a:solidFill>
                            <a:srgbClr val="000000"/>
                          </a:solidFill>
                        </a:rPr>
                        <a:t>New HoldCo</a:t>
                      </a:r>
                      <a:r>
                        <a:rPr lang="en-US" sz="1100" b="1" u="none" dirty="0">
                          <a:solidFill>
                            <a:srgbClr val="000000"/>
                          </a:solidFill>
                        </a:rPr>
                        <a:t> Stand-alone </a:t>
                      </a:r>
                      <a:r>
                        <a:rPr lang="en-US" sz="1100" b="1" baseline="0" dirty="0">
                          <a:solidFill>
                            <a:srgbClr val="000000"/>
                          </a:solidFill>
                        </a:rPr>
                        <a:t>Balance Sheet ($bn)</a:t>
                      </a:r>
                      <a:endParaRPr lang="en-US" sz="1100" b="1"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10000"/>
                  </a:ext>
                </a:extLst>
              </a:tr>
              <a:tr h="538519">
                <a:tc>
                  <a:txBody>
                    <a:bodyPr/>
                    <a:lstStyle/>
                    <a:p>
                      <a:r>
                        <a:rPr lang="en-US" sz="1100" b="1" dirty="0">
                          <a:solidFill>
                            <a:srgbClr val="000000"/>
                          </a:solidFill>
                        </a:rPr>
                        <a:t>Assets</a:t>
                      </a: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solidFill>
                            <a:srgbClr val="000000"/>
                          </a:solidFill>
                        </a:rPr>
                        <a:t>Liabilities</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6533">
                <a:tc>
                  <a:txBody>
                    <a:bodyPr/>
                    <a:lstStyle/>
                    <a:p>
                      <a:r>
                        <a:rPr lang="en-US" sz="1100" dirty="0">
                          <a:solidFill>
                            <a:srgbClr val="000000"/>
                          </a:solidFill>
                        </a:rPr>
                        <a:t>Cash and Other HQLAs</a:t>
                      </a:r>
                    </a:p>
                    <a:p>
                      <a:endParaRPr lang="en-US" sz="1100" dirty="0">
                        <a:solidFill>
                          <a:srgbClr val="000000"/>
                        </a:solidFill>
                      </a:endParaRPr>
                    </a:p>
                    <a:p>
                      <a:endParaRPr lang="en-US" sz="1100" dirty="0">
                        <a:solidFill>
                          <a:srgbClr val="000000"/>
                        </a:solidFill>
                      </a:endParaRP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strike="noStrike" dirty="0">
                          <a:solidFill>
                            <a:srgbClr val="000000"/>
                          </a:solidFill>
                        </a:rPr>
                        <a:t>1</a:t>
                      </a:r>
                      <a:endParaRPr lang="en-US" sz="1100" strike="sngStrike" dirty="0">
                        <a:solidFill>
                          <a:srgbClr val="FF0000"/>
                        </a:solidFill>
                      </a:endParaRPr>
                    </a:p>
                    <a:p>
                      <a:pPr algn="r"/>
                      <a:endParaRPr lang="en-US" sz="1100" dirty="0">
                        <a:solidFill>
                          <a:srgbClr val="000000"/>
                        </a:solidFill>
                      </a:endParaRPr>
                    </a:p>
                    <a:p>
                      <a:pPr algn="r"/>
                      <a:endParaRPr lang="en-US" sz="1100" dirty="0">
                        <a:solidFill>
                          <a:srgbClr val="000000"/>
                        </a:solidFill>
                      </a:endParaRPr>
                    </a:p>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rgbClr val="000000"/>
                          </a:solidFill>
                        </a:rPr>
                        <a:t>Unsecured</a:t>
                      </a:r>
                      <a:r>
                        <a:rPr lang="en-US" sz="1100" baseline="0" dirty="0">
                          <a:solidFill>
                            <a:srgbClr val="000000"/>
                          </a:solidFill>
                        </a:rPr>
                        <a:t> l</a:t>
                      </a:r>
                      <a:r>
                        <a:rPr lang="en-US" sz="1100" dirty="0">
                          <a:solidFill>
                            <a:srgbClr val="000000"/>
                          </a:solidFill>
                        </a:rPr>
                        <a:t>ong-term debt</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a:solidFill>
                            <a:srgbClr val="000000"/>
                          </a:solidFill>
                        </a:rPr>
                        <a:t>0</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00484">
                <a:tc>
                  <a:txBody>
                    <a:bodyPr/>
                    <a:lstStyle/>
                    <a:p>
                      <a:r>
                        <a:rPr lang="en-US" sz="1100" dirty="0">
                          <a:solidFill>
                            <a:srgbClr val="000000"/>
                          </a:solidFill>
                        </a:rPr>
                        <a:t>Equity of Bank</a:t>
                      </a:r>
                    </a:p>
                    <a:p>
                      <a:r>
                        <a:rPr lang="en-US" sz="1100" dirty="0">
                          <a:solidFill>
                            <a:srgbClr val="000000"/>
                          </a:solidFill>
                        </a:rPr>
                        <a:t>Equity of Broker-Dealer 1</a:t>
                      </a:r>
                    </a:p>
                    <a:p>
                      <a:r>
                        <a:rPr lang="en-US" sz="1100" strike="noStrike" dirty="0">
                          <a:solidFill>
                            <a:srgbClr val="000000"/>
                          </a:solidFill>
                        </a:rPr>
                        <a:t>Equity of Broker-Dealer</a:t>
                      </a:r>
                      <a:r>
                        <a:rPr lang="en-US" sz="1100" strike="noStrike" baseline="0" dirty="0">
                          <a:solidFill>
                            <a:srgbClr val="000000"/>
                          </a:solidFill>
                        </a:rPr>
                        <a:t> 2</a:t>
                      </a:r>
                    </a:p>
                    <a:p>
                      <a:br>
                        <a:rPr lang="en-US" sz="1100" dirty="0">
                          <a:solidFill>
                            <a:srgbClr val="000000"/>
                          </a:solidFill>
                        </a:rPr>
                      </a:br>
                      <a:r>
                        <a:rPr lang="en-US" sz="1100" dirty="0">
                          <a:solidFill>
                            <a:srgbClr val="000000"/>
                          </a:solidFill>
                        </a:rPr>
                        <a:t>Other Assets</a:t>
                      </a: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9900"/>
                          </a:solidFill>
                          <a:sym typeface="Wingdings" panose="05000000000000000000" pitchFamily="2" charset="2"/>
                        </a:rPr>
                        <a:t>93</a:t>
                      </a:r>
                      <a:endParaRPr lang="en-US" sz="1100" b="1" dirty="0">
                        <a:solidFill>
                          <a:srgbClr val="009900"/>
                        </a:solidFill>
                      </a:endParaRPr>
                    </a:p>
                    <a:p>
                      <a:pPr algn="r"/>
                      <a:r>
                        <a:rPr lang="en-US" sz="1100" b="1" dirty="0">
                          <a:solidFill>
                            <a:srgbClr val="009900"/>
                          </a:solidFill>
                          <a:sym typeface="Wingdings" panose="05000000000000000000" pitchFamily="2" charset="2"/>
                        </a:rPr>
                        <a:t>25</a:t>
                      </a:r>
                      <a:endParaRPr lang="en-US" sz="1100" b="1" dirty="0">
                        <a:solidFill>
                          <a:srgbClr val="009900"/>
                        </a:solidFill>
                      </a:endParaRPr>
                    </a:p>
                    <a:p>
                      <a:pPr algn="r"/>
                      <a:r>
                        <a:rPr lang="en-US" sz="1100" b="1" strike="noStrike" dirty="0">
                          <a:solidFill>
                            <a:srgbClr val="00B050"/>
                          </a:solidFill>
                          <a:sym typeface="Wingdings" panose="05000000000000000000" pitchFamily="2" charset="2"/>
                        </a:rPr>
                        <a:t>15</a:t>
                      </a:r>
                      <a:endParaRPr lang="en-US" sz="1100" b="1" strike="noStrike" dirty="0">
                        <a:solidFill>
                          <a:srgbClr val="00B050"/>
                        </a:solidFill>
                      </a:endParaRPr>
                    </a:p>
                    <a:p>
                      <a:pPr algn="r"/>
                      <a:endParaRPr lang="en-US" sz="1100" dirty="0">
                        <a:solidFill>
                          <a:srgbClr val="000000"/>
                        </a:solidFill>
                      </a:endParaRPr>
                    </a:p>
                    <a:p>
                      <a:pPr algn="r"/>
                      <a:r>
                        <a:rPr lang="en-US" sz="1100" dirty="0">
                          <a:solidFill>
                            <a:srgbClr val="000000"/>
                          </a:solidFill>
                        </a:rPr>
                        <a:t>15</a:t>
                      </a:r>
                      <a:br>
                        <a:rPr lang="en-US" sz="1100" dirty="0">
                          <a:solidFill>
                            <a:srgbClr val="000000"/>
                          </a:solidFill>
                        </a:rPr>
                      </a:br>
                      <a:endParaRPr lang="en-US" sz="1100" dirty="0">
                        <a:solidFill>
                          <a:srgbClr val="000000"/>
                        </a:solidFill>
                      </a:endParaRPr>
                    </a:p>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rgbClr val="000000"/>
                          </a:solidFill>
                        </a:rPr>
                        <a:t>Unsecured short-term debt</a:t>
                      </a:r>
                      <a:br>
                        <a:rPr lang="en-US" sz="1100" dirty="0">
                          <a:solidFill>
                            <a:srgbClr val="000000"/>
                          </a:solidFill>
                        </a:rPr>
                      </a:br>
                      <a:endParaRPr lang="en-US" sz="1100" dirty="0">
                        <a:solidFill>
                          <a:srgbClr val="000000"/>
                        </a:solidFill>
                      </a:endParaRPr>
                    </a:p>
                    <a:p>
                      <a:endParaRPr lang="en-US" sz="1100" dirty="0">
                        <a:solidFill>
                          <a:srgbClr val="000000"/>
                        </a:solidFill>
                      </a:endParaRP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a:solidFill>
                            <a:srgbClr val="000000"/>
                          </a:solidFill>
                        </a:rPr>
                        <a:t>0</a:t>
                      </a:r>
                      <a:br>
                        <a:rPr lang="en-US" sz="1100" dirty="0">
                          <a:solidFill>
                            <a:srgbClr val="000000"/>
                          </a:solidFill>
                        </a:rPr>
                      </a:br>
                      <a:br>
                        <a:rPr lang="en-US" sz="1100" dirty="0">
                          <a:solidFill>
                            <a:srgbClr val="000000"/>
                          </a:solidFill>
                        </a:rPr>
                      </a:b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6612">
                <a:tc>
                  <a:txBody>
                    <a:bodyPr/>
                    <a:lstStyle/>
                    <a:p>
                      <a:endParaRPr lang="en-US" sz="1100" dirty="0">
                        <a:solidFill>
                          <a:srgbClr val="000000"/>
                        </a:solidFill>
                      </a:endParaRP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solidFill>
                            <a:srgbClr val="000000"/>
                          </a:solidFill>
                        </a:rPr>
                        <a:t>Equity</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B050"/>
                          </a:solidFill>
                        </a:rPr>
                        <a:t>149</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6612">
                <a:tc>
                  <a:txBody>
                    <a:bodyPr/>
                    <a:lstStyle/>
                    <a:p>
                      <a:pPr>
                        <a:tabLst>
                          <a:tab pos="576263" algn="l"/>
                        </a:tabLst>
                      </a:pPr>
                      <a:r>
                        <a:rPr lang="en-US" sz="1100" b="1" dirty="0">
                          <a:solidFill>
                            <a:srgbClr val="000000"/>
                          </a:solidFill>
                        </a:rPr>
                        <a:t>	Total</a:t>
                      </a: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0000"/>
                          </a:solidFill>
                        </a:rPr>
                        <a:t>149</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tabLst>
                          <a:tab pos="228600" algn="l"/>
                          <a:tab pos="576263" algn="l"/>
                        </a:tabLst>
                      </a:pPr>
                      <a:endParaRPr lang="en-US" sz="1100" b="1"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tabLst>
                          <a:tab pos="228600" algn="l"/>
                          <a:tab pos="576263" algn="l"/>
                        </a:tabLst>
                      </a:pPr>
                      <a:r>
                        <a:rPr lang="en-US" sz="1100" b="1" dirty="0">
                          <a:solidFill>
                            <a:srgbClr val="000000"/>
                          </a:solidFill>
                        </a:rPr>
                        <a:t>	Total</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0000"/>
                          </a:solidFill>
                        </a:rPr>
                        <a:t>149</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31" name="Straight Arrow Connector 30"/>
          <p:cNvCxnSpPr/>
          <p:nvPr/>
        </p:nvCxnSpPr>
        <p:spPr>
          <a:xfrm flipH="1">
            <a:off x="4936292" y="4031933"/>
            <a:ext cx="5594" cy="2221383"/>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482312" y="5053071"/>
            <a:ext cx="1556350" cy="1200245"/>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4589826" y="2640214"/>
            <a:ext cx="359185" cy="334297"/>
          </a:xfrm>
          <a:prstGeom prst="ellipse">
            <a:avLst/>
          </a:prstGeom>
          <a:noFill/>
          <a:ln>
            <a:solidFill>
              <a:srgbClr val="000000"/>
            </a:solidFill>
          </a:ln>
          <a:effectLst/>
        </p:spPr>
        <p:txBody>
          <a:bodyPr vert="horz" wrap="none" lIns="101799" tIns="50900" rIns="101799" bIns="50900" numCol="1" rtlCol="0" anchor="ctr" anchorCtr="0" compatLnSpc="1">
            <a:prstTxWarp prst="textNoShape">
              <a:avLst/>
            </a:prstTxWarp>
          </a:bodyPr>
          <a:lstStyle/>
          <a:p>
            <a:pPr algn="ctr"/>
            <a:endParaRPr lang="en-US" dirty="0"/>
          </a:p>
        </p:txBody>
      </p:sp>
      <p:sp>
        <p:nvSpPr>
          <p:cNvPr id="34" name="Oval 33"/>
          <p:cNvSpPr/>
          <p:nvPr/>
        </p:nvSpPr>
        <p:spPr bwMode="auto">
          <a:xfrm>
            <a:off x="7965092" y="4790968"/>
            <a:ext cx="422316" cy="279606"/>
          </a:xfrm>
          <a:prstGeom prst="ellipse">
            <a:avLst/>
          </a:prstGeom>
          <a:noFill/>
          <a:ln>
            <a:solidFill>
              <a:schemeClr val="tx1"/>
            </a:solidFill>
          </a:ln>
          <a:effectLst/>
        </p:spPr>
        <p:txBody>
          <a:bodyPr vert="horz" wrap="none" lIns="101799" tIns="50900" rIns="101799" bIns="50900" numCol="1" rtlCol="0" anchor="ctr" anchorCtr="0" compatLnSpc="1">
            <a:prstTxWarp prst="textNoShape">
              <a:avLst/>
            </a:prstTxWarp>
          </a:bodyPr>
          <a:lstStyle/>
          <a:p>
            <a:pPr algn="ctr"/>
            <a:endParaRPr lang="en-US" dirty="0"/>
          </a:p>
        </p:txBody>
      </p:sp>
      <p:sp>
        <p:nvSpPr>
          <p:cNvPr id="35" name="Oval 34"/>
          <p:cNvSpPr/>
          <p:nvPr/>
        </p:nvSpPr>
        <p:spPr bwMode="auto">
          <a:xfrm>
            <a:off x="4560326" y="3489135"/>
            <a:ext cx="447024" cy="594723"/>
          </a:xfrm>
          <a:prstGeom prst="ellipse">
            <a:avLst/>
          </a:prstGeom>
          <a:noFill/>
          <a:ln>
            <a:solidFill>
              <a:schemeClr val="tx1"/>
            </a:solidFill>
          </a:ln>
          <a:effectLst/>
        </p:spPr>
        <p:txBody>
          <a:bodyPr vert="horz" wrap="none" lIns="101799" tIns="50900" rIns="101799" bIns="50900" numCol="1" rtlCol="0" anchor="ctr" anchorCtr="0" compatLnSpc="1">
            <a:prstTxWarp prst="textNoShape">
              <a:avLst/>
            </a:prstTxWarp>
          </a:bodyPr>
          <a:lstStyle/>
          <a:p>
            <a:pPr algn="ctr"/>
            <a:endParaRPr lang="en-US" dirty="0"/>
          </a:p>
        </p:txBody>
      </p:sp>
      <p:cxnSp>
        <p:nvCxnSpPr>
          <p:cNvPr id="36" name="Straight Arrow Connector 35"/>
          <p:cNvCxnSpPr/>
          <p:nvPr/>
        </p:nvCxnSpPr>
        <p:spPr>
          <a:xfrm flipH="1" flipV="1">
            <a:off x="1593121" y="2579297"/>
            <a:ext cx="2996703" cy="263234"/>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8601" y="7042245"/>
            <a:ext cx="4505140" cy="400110"/>
          </a:xfrm>
          <a:prstGeom prst="rect">
            <a:avLst/>
          </a:prstGeom>
          <a:noFill/>
        </p:spPr>
        <p:txBody>
          <a:bodyPr wrap="square" rtlCol="0">
            <a:spAutoFit/>
          </a:bodyPr>
          <a:lstStyle/>
          <a:p>
            <a:pPr marL="111125" indent="-111125"/>
            <a:r>
              <a:rPr lang="en-US" sz="1000" dirty="0"/>
              <a:t>*	The New Holdco will be required to comply with capital requirements generally applicable to fully capitalized and open bank holding companies.</a:t>
            </a:r>
          </a:p>
        </p:txBody>
      </p:sp>
    </p:spTree>
    <p:extLst>
      <p:ext uri="{BB962C8B-B14F-4D97-AF65-F5344CB8AC3E}">
        <p14:creationId xmlns:p14="http://schemas.microsoft.com/office/powerpoint/2010/main" val="308834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BD8B-B488-FA43-BC72-711434AB022F}"/>
              </a:ext>
            </a:extLst>
          </p:cNvPr>
          <p:cNvSpPr>
            <a:spLocks noGrp="1"/>
          </p:cNvSpPr>
          <p:nvPr>
            <p:ph type="title"/>
          </p:nvPr>
        </p:nvSpPr>
        <p:spPr/>
        <p:txBody>
          <a:bodyPr>
            <a:normAutofit/>
          </a:bodyPr>
          <a:lstStyle/>
          <a:p>
            <a:r>
              <a:rPr lang="en-US" sz="3100" b="1" dirty="0">
                <a:solidFill>
                  <a:schemeClr val="tx1"/>
                </a:solidFill>
                <a:latin typeface="Kalinga" panose="020B0502040204020203" pitchFamily="34" charset="0"/>
                <a:cs typeface="Kalinga" panose="020B0502040204020203" pitchFamily="34" charset="0"/>
              </a:rPr>
              <a:t>Readiness for Resolution Using Single Point of Entry Recapitalization</a:t>
            </a:r>
            <a:endParaRPr lang="en-US" b="1" dirty="0">
              <a:solidFill>
                <a:schemeClr val="tx1"/>
              </a:solidFill>
              <a:latin typeface="Kalinga" panose="020B0502040204020203" pitchFamily="34" charset="0"/>
              <a:cs typeface="Kalinga" panose="020B0502040204020203" pitchFamily="34" charset="0"/>
            </a:endParaRPr>
          </a:p>
        </p:txBody>
      </p:sp>
      <p:sp>
        <p:nvSpPr>
          <p:cNvPr id="4" name="Content Placeholder 3">
            <a:extLst>
              <a:ext uri="{FF2B5EF4-FFF2-40B4-BE49-F238E27FC236}">
                <a16:creationId xmlns:a16="http://schemas.microsoft.com/office/drawing/2014/main" id="{E96D4FE5-6D11-9841-B497-745B8F9D2A00}"/>
              </a:ext>
            </a:extLst>
          </p:cNvPr>
          <p:cNvSpPr>
            <a:spLocks noGrp="1"/>
          </p:cNvSpPr>
          <p:nvPr>
            <p:ph type="body" sz="quarter" idx="11"/>
          </p:nvPr>
        </p:nvSpPr>
        <p:spPr/>
        <p:txBody>
          <a:bodyPr>
            <a:normAutofit fontScale="92500" lnSpcReduction="10000"/>
          </a:bodyPr>
          <a:lstStyle/>
          <a:p>
            <a:r>
              <a:rPr lang="en-US" sz="2400" dirty="0"/>
              <a:t>Resolution Readiness Mandated for G-SIBs by US Regulators</a:t>
            </a:r>
          </a:p>
          <a:p>
            <a:pPr marL="342900" indent="-342900">
              <a:buFont typeface="Wingdings" pitchFamily="2" charset="2"/>
              <a:buChar char="§"/>
            </a:pPr>
            <a:r>
              <a:rPr lang="en-US" sz="2400" i="1" dirty="0"/>
              <a:t>Ex ante</a:t>
            </a:r>
            <a:r>
              <a:rPr lang="en-US" sz="2400" dirty="0"/>
              <a:t> TLAC and liquidity requirements</a:t>
            </a:r>
          </a:p>
          <a:p>
            <a:pPr marL="571500" lvl="1" indent="-342900"/>
            <a:r>
              <a:rPr lang="en-US" sz="2400" dirty="0"/>
              <a:t>Structural feature — bank holding company with sufficient bail-in resources that can be put into bankruptcy</a:t>
            </a:r>
          </a:p>
          <a:p>
            <a:pPr marL="571500" lvl="1" indent="-342900"/>
            <a:r>
              <a:rPr lang="en-US" sz="2400" dirty="0"/>
              <a:t>Sufficient Bail-in Resources to Recapitalize the Group — External TLAC and Internal TLAC</a:t>
            </a:r>
          </a:p>
          <a:p>
            <a:pPr marL="571500" lvl="1" indent="-342900"/>
            <a:r>
              <a:rPr lang="en-US" sz="2400" dirty="0"/>
              <a:t>Liquidity Coverage Requirements (ability to meet a run)</a:t>
            </a:r>
            <a:endParaRPr lang="en-US" sz="3000" dirty="0"/>
          </a:p>
          <a:p>
            <a:pPr lvl="1"/>
            <a:r>
              <a:rPr lang="en-US" sz="2400" b="1" dirty="0"/>
              <a:t>ISDA Protocol and QFC regulations</a:t>
            </a:r>
            <a:endParaRPr lang="en-US" sz="2400" dirty="0"/>
          </a:p>
          <a:p>
            <a:pPr lvl="1"/>
            <a:r>
              <a:rPr lang="en-US" sz="2400" b="1" dirty="0"/>
              <a:t>Resolution planning — detailed preparation for implementation (support agreement, court papers, </a:t>
            </a:r>
            <a:r>
              <a:rPr lang="en-US" sz="2400" b="1"/>
              <a:t>transfer documents)</a:t>
            </a:r>
            <a:endParaRPr lang="en-US" sz="2400" b="1" dirty="0"/>
          </a:p>
          <a:p>
            <a:pPr lvl="1"/>
            <a:r>
              <a:rPr lang="en-US" sz="2400" b="1" dirty="0"/>
              <a:t>Framework for cross-border regulatory cooperation</a:t>
            </a:r>
          </a:p>
          <a:p>
            <a:pPr lvl="1"/>
            <a:r>
              <a:rPr lang="en-US" sz="2400" b="1" dirty="0"/>
              <a:t>Structural enhancements: intermediate holding company</a:t>
            </a:r>
          </a:p>
          <a:p>
            <a:endParaRPr lang="en-US" sz="2400" dirty="0"/>
          </a:p>
        </p:txBody>
      </p:sp>
    </p:spTree>
    <p:extLst>
      <p:ext uri="{BB962C8B-B14F-4D97-AF65-F5344CB8AC3E}">
        <p14:creationId xmlns:p14="http://schemas.microsoft.com/office/powerpoint/2010/main" val="40022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rtlCol="0"/>
          <a:lstStyle/>
          <a:p>
            <a:pPr rtl="0"/>
            <a:fld id="{D9BB3731-526F-4638-85F8-715D717FFC12}" type="slidenum">
              <a:rPr lang="it-IT" smtClean="0"/>
              <a:pPr rtl="0"/>
              <a:t>11</a:t>
            </a:fld>
            <a:endParaRPr lang="it-IT" dirty="0"/>
          </a:p>
        </p:txBody>
      </p:sp>
      <p:sp>
        <p:nvSpPr>
          <p:cNvPr id="6" name="Titolo 5">
            <a:extLst>
              <a:ext uri="{FF2B5EF4-FFF2-40B4-BE49-F238E27FC236}">
                <a16:creationId xmlns:a16="http://schemas.microsoft.com/office/drawing/2014/main" id="{01B2EEB7-F022-47BB-A315-405703F84995}"/>
              </a:ext>
            </a:extLst>
          </p:cNvPr>
          <p:cNvSpPr>
            <a:spLocks noGrp="1"/>
          </p:cNvSpPr>
          <p:nvPr>
            <p:ph type="title"/>
          </p:nvPr>
        </p:nvSpPr>
        <p:spPr>
          <a:xfrm>
            <a:off x="3246538" y="1033571"/>
            <a:ext cx="3565325" cy="101893"/>
          </a:xfrm>
        </p:spPr>
        <p:txBody>
          <a:bodyPr rtlCol="0">
            <a:normAutofit fontScale="90000"/>
          </a:bodyPr>
          <a:lstStyle/>
          <a:p>
            <a:pPr rtl="0"/>
            <a:r>
              <a:rPr lang="en-GB" dirty="0"/>
              <a:t>THE EU legal framework: BRRD AND SRMR</a:t>
            </a:r>
          </a:p>
        </p:txBody>
      </p:sp>
      <p:pic>
        <p:nvPicPr>
          <p:cNvPr id="14" name="Segnaposto immagine 13">
            <a:extLst>
              <a:ext uri="{FF2B5EF4-FFF2-40B4-BE49-F238E27FC236}">
                <a16:creationId xmlns:a16="http://schemas.microsoft.com/office/drawing/2014/main" id="{1B761BB7-3D92-4648-BAA1-31E50540631E}"/>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20595" b="20595"/>
          <a:stretch>
            <a:fillRect/>
          </a:stretch>
        </p:blipFill>
        <p:spPr>
          <a:xfrm>
            <a:off x="-22712" y="2697758"/>
            <a:ext cx="10087576" cy="3160732"/>
          </a:xfrm>
        </p:spPr>
      </p:pic>
    </p:spTree>
    <p:extLst>
      <p:ext uri="{BB962C8B-B14F-4D97-AF65-F5344CB8AC3E}">
        <p14:creationId xmlns:p14="http://schemas.microsoft.com/office/powerpoint/2010/main" val="237344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B6547A1C-E543-4AD4-B779-B0F0519B5F5C}"/>
              </a:ext>
            </a:extLst>
          </p:cNvPr>
          <p:cNvSpPr/>
          <p:nvPr/>
        </p:nvSpPr>
        <p:spPr>
          <a:xfrm>
            <a:off x="316127" y="5003472"/>
            <a:ext cx="4000009" cy="1057597"/>
          </a:xfrm>
          <a:prstGeom prst="rect">
            <a:avLst/>
          </a:prstGeom>
          <a:ln>
            <a:solidFill>
              <a:schemeClr val="accent2"/>
            </a:solidFill>
          </a:ln>
        </p:spPr>
        <p:txBody>
          <a:bodyPr wrap="square">
            <a:spAutoFit/>
          </a:bodyPr>
          <a:lstStyle/>
          <a:p>
            <a:pPr fontAlgn="base">
              <a:lnSpc>
                <a:spcPct val="90000"/>
              </a:lnSpc>
              <a:spcBef>
                <a:spcPct val="20000"/>
              </a:spcBef>
              <a:spcAft>
                <a:spcPct val="0"/>
              </a:spcAft>
              <a:buClr>
                <a:srgbClr val="336666"/>
              </a:buClr>
              <a:buSzPct val="70000"/>
              <a:defRPr/>
            </a:pPr>
            <a:r>
              <a:rPr lang="it-IT" altLang="en-US" sz="1568" b="1" dirty="0">
                <a:solidFill>
                  <a:srgbClr val="000000"/>
                </a:solidFill>
                <a:latin typeface="Arial" panose="020B0604020202020204" pitchFamily="34" charset="0"/>
                <a:cs typeface="Arial" panose="020B0604020202020204" pitchFamily="34" charset="0"/>
              </a:rPr>
              <a:t>BRRD: </a:t>
            </a:r>
          </a:p>
          <a:p>
            <a:pPr marL="282961" lvl="1" indent="-282961" fontAlgn="base">
              <a:lnSpc>
                <a:spcPct val="90000"/>
              </a:lnSpc>
              <a:spcBef>
                <a:spcPct val="20000"/>
              </a:spcBef>
              <a:spcAft>
                <a:spcPct val="0"/>
              </a:spcAft>
              <a:buClr>
                <a:srgbClr val="336666"/>
              </a:buClr>
              <a:buSzPct val="70000"/>
              <a:buFont typeface="Wingdings" panose="05000000000000000000" pitchFamily="2" charset="2"/>
              <a:buChar char="¢"/>
              <a:defRPr/>
            </a:pPr>
            <a:r>
              <a:rPr lang="en-GB" altLang="en-US" sz="1568" dirty="0">
                <a:solidFill>
                  <a:srgbClr val="000000"/>
                </a:solidFill>
                <a:latin typeface="Arial" panose="020B0604020202020204" pitchFamily="34" charset="0"/>
                <a:cs typeface="Arial" panose="020B0604020202020204" pitchFamily="34" charset="0"/>
              </a:rPr>
              <a:t>creating a set of common resolution tools and procedures</a:t>
            </a:r>
          </a:p>
          <a:p>
            <a:pPr marL="282961" lvl="1" indent="-282961" fontAlgn="base">
              <a:lnSpc>
                <a:spcPct val="90000"/>
              </a:lnSpc>
              <a:spcBef>
                <a:spcPct val="20000"/>
              </a:spcBef>
              <a:spcAft>
                <a:spcPct val="0"/>
              </a:spcAft>
              <a:buClr>
                <a:srgbClr val="336666"/>
              </a:buClr>
              <a:buSzPct val="70000"/>
              <a:buFont typeface="Wingdings" panose="05000000000000000000" pitchFamily="2" charset="2"/>
              <a:buChar char="¢"/>
              <a:defRPr/>
            </a:pPr>
            <a:r>
              <a:rPr lang="en-GB" altLang="en-US" sz="1568" dirty="0">
                <a:solidFill>
                  <a:srgbClr val="000000"/>
                </a:solidFill>
                <a:latin typeface="Arial" panose="020B0604020202020204" pitchFamily="34" charset="0"/>
                <a:cs typeface="Arial" panose="020B0604020202020204" pitchFamily="34" charset="0"/>
              </a:rPr>
              <a:t>covering all EU Member States</a:t>
            </a:r>
          </a:p>
        </p:txBody>
      </p:sp>
      <p:sp>
        <p:nvSpPr>
          <p:cNvPr id="5" name="Oval 8">
            <a:extLst>
              <a:ext uri="{FF2B5EF4-FFF2-40B4-BE49-F238E27FC236}">
                <a16:creationId xmlns:a16="http://schemas.microsoft.com/office/drawing/2014/main" id="{210ED4A7-8410-4541-A264-1CCFA104887C}"/>
              </a:ext>
            </a:extLst>
          </p:cNvPr>
          <p:cNvSpPr/>
          <p:nvPr/>
        </p:nvSpPr>
        <p:spPr>
          <a:xfrm>
            <a:off x="4237696" y="4632697"/>
            <a:ext cx="5504577" cy="1220466"/>
          </a:xfrm>
          <a:prstGeom prst="ellipse">
            <a:avLst/>
          </a:prstGeom>
          <a:solidFill>
            <a:schemeClr val="bg2">
              <a:lumMod val="9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31" tIns="37716" rIns="75431" bIns="37716" anchor="ctr"/>
          <a:lstStyle/>
          <a:p>
            <a:pPr algn="ctr"/>
            <a:r>
              <a:rPr lang="fr-BE" sz="2311" b="1" i="1" dirty="0">
                <a:solidFill>
                  <a:schemeClr val="tx1"/>
                </a:solidFill>
                <a:latin typeface="Arial" panose="020B0604020202020204" pitchFamily="34" charset="0"/>
                <a:cs typeface="Arial" panose="020B0604020202020204" pitchFamily="34" charset="0"/>
              </a:rPr>
              <a:t>Single </a:t>
            </a:r>
            <a:r>
              <a:rPr lang="fr-BE" sz="2311" b="1" i="1" dirty="0" err="1">
                <a:solidFill>
                  <a:schemeClr val="tx1"/>
                </a:solidFill>
                <a:latin typeface="Arial" panose="020B0604020202020204" pitchFamily="34" charset="0"/>
                <a:cs typeface="Arial" panose="020B0604020202020204" pitchFamily="34" charset="0"/>
              </a:rPr>
              <a:t>rulebook</a:t>
            </a:r>
            <a:r>
              <a:rPr lang="fr-BE" sz="2311" b="1" i="1" dirty="0">
                <a:solidFill>
                  <a:schemeClr val="tx1"/>
                </a:solidFill>
                <a:latin typeface="Arial" panose="020B0604020202020204" pitchFamily="34" charset="0"/>
                <a:cs typeface="Arial" panose="020B0604020202020204" pitchFamily="34" charset="0"/>
              </a:rPr>
              <a:t> - EU</a:t>
            </a:r>
          </a:p>
          <a:p>
            <a:pPr algn="ctr"/>
            <a:r>
              <a:rPr lang="de-DE" sz="2311" b="1" dirty="0">
                <a:solidFill>
                  <a:schemeClr val="tx1"/>
                </a:solidFill>
                <a:latin typeface="Arial" panose="020B0604020202020204" pitchFamily="34" charset="0"/>
                <a:cs typeface="Arial" panose="020B0604020202020204" pitchFamily="34" charset="0"/>
              </a:rPr>
              <a:t>CRR/CRD IV </a:t>
            </a:r>
          </a:p>
          <a:p>
            <a:pPr algn="ctr"/>
            <a:r>
              <a:rPr lang="de-DE" sz="2311" b="1" dirty="0">
                <a:solidFill>
                  <a:schemeClr val="tx1"/>
                </a:solidFill>
                <a:latin typeface="Arial" panose="020B0604020202020204" pitchFamily="34" charset="0"/>
                <a:cs typeface="Arial" panose="020B0604020202020204" pitchFamily="34" charset="0"/>
              </a:rPr>
              <a:t>BRRD and DGSD</a:t>
            </a:r>
            <a:endParaRPr lang="en-GB" sz="2311" b="1" dirty="0">
              <a:solidFill>
                <a:schemeClr val="tx1"/>
              </a:solidFill>
              <a:latin typeface="Arial" panose="020B0604020202020204" pitchFamily="34" charset="0"/>
              <a:cs typeface="Arial" panose="020B0604020202020204" pitchFamily="34" charset="0"/>
            </a:endParaRPr>
          </a:p>
        </p:txBody>
      </p:sp>
      <p:sp>
        <p:nvSpPr>
          <p:cNvPr id="6" name="Cube 10">
            <a:extLst>
              <a:ext uri="{FF2B5EF4-FFF2-40B4-BE49-F238E27FC236}">
                <a16:creationId xmlns:a16="http://schemas.microsoft.com/office/drawing/2014/main" id="{C3A1082A-33F8-4AD8-A7E1-C54FDFFCEBC6}"/>
              </a:ext>
            </a:extLst>
          </p:cNvPr>
          <p:cNvSpPr/>
          <p:nvPr/>
        </p:nvSpPr>
        <p:spPr bwMode="auto">
          <a:xfrm>
            <a:off x="4611160" y="3351402"/>
            <a:ext cx="1266291" cy="1281295"/>
          </a:xfrm>
          <a:prstGeom prst="cube">
            <a:avLst>
              <a:gd name="adj" fmla="val 17712"/>
            </a:avLst>
          </a:prstGeom>
          <a:solidFill>
            <a:schemeClr val="accent1"/>
          </a:solidFill>
          <a:ln w="19050" cap="flat" cmpd="sng" algn="ctr">
            <a:solidFill>
              <a:schemeClr val="tx1"/>
            </a:solidFill>
            <a:prstDash val="solid"/>
            <a:round/>
            <a:headEnd type="none" w="med" len="med"/>
            <a:tailEnd type="none" w="med" len="med"/>
          </a:ln>
          <a:effectLst/>
        </p:spPr>
        <p:txBody>
          <a:bodyPr lIns="75431" tIns="37716" rIns="75431" bIns="37716" anchor="ctr"/>
          <a:lstStyle/>
          <a:p>
            <a:pPr marL="2620" algn="ctr">
              <a:defRPr/>
            </a:pPr>
            <a:r>
              <a:rPr lang="fr-BE" sz="1980" b="1" dirty="0">
                <a:solidFill>
                  <a:schemeClr val="bg1"/>
                </a:solidFill>
                <a:latin typeface="Arial" panose="020B0604020202020204" pitchFamily="34" charset="0"/>
                <a:cs typeface="Arial" panose="020B0604020202020204" pitchFamily="34" charset="0"/>
              </a:rPr>
              <a:t>SSM</a:t>
            </a:r>
          </a:p>
        </p:txBody>
      </p:sp>
      <p:sp>
        <p:nvSpPr>
          <p:cNvPr id="7" name="Cube 11">
            <a:extLst>
              <a:ext uri="{FF2B5EF4-FFF2-40B4-BE49-F238E27FC236}">
                <a16:creationId xmlns:a16="http://schemas.microsoft.com/office/drawing/2014/main" id="{1EED1C43-53ED-4407-B776-A1B4C761EFF1}"/>
              </a:ext>
            </a:extLst>
          </p:cNvPr>
          <p:cNvSpPr/>
          <p:nvPr/>
        </p:nvSpPr>
        <p:spPr bwMode="auto">
          <a:xfrm>
            <a:off x="5655681" y="3351401"/>
            <a:ext cx="1266291" cy="1281296"/>
          </a:xfrm>
          <a:prstGeom prst="cube">
            <a:avLst>
              <a:gd name="adj" fmla="val 17712"/>
            </a:avLst>
          </a:prstGeom>
          <a:solidFill>
            <a:schemeClr val="accent1"/>
          </a:solidFill>
          <a:ln w="19050" cap="flat" cmpd="sng" algn="ctr">
            <a:solidFill>
              <a:schemeClr val="tx1"/>
            </a:solidFill>
            <a:prstDash val="solid"/>
            <a:round/>
            <a:headEnd type="none" w="med" len="med"/>
            <a:tailEnd type="none" w="med" len="med"/>
          </a:ln>
          <a:effectLst/>
        </p:spPr>
        <p:txBody>
          <a:bodyPr lIns="75431" tIns="37716" rIns="75431" bIns="37716" anchor="ctr"/>
          <a:lstStyle/>
          <a:p>
            <a:pPr marL="2620" algn="ctr">
              <a:defRPr/>
            </a:pPr>
            <a:r>
              <a:rPr lang="fr-BE" sz="1980" b="1" dirty="0">
                <a:solidFill>
                  <a:schemeClr val="bg1"/>
                </a:solidFill>
                <a:latin typeface="Arial" panose="020B0604020202020204" pitchFamily="34" charset="0"/>
                <a:cs typeface="Arial" panose="020B0604020202020204" pitchFamily="34" charset="0"/>
              </a:rPr>
              <a:t>SRM</a:t>
            </a:r>
          </a:p>
        </p:txBody>
      </p:sp>
      <p:sp>
        <p:nvSpPr>
          <p:cNvPr id="8" name="Cube 13">
            <a:extLst>
              <a:ext uri="{FF2B5EF4-FFF2-40B4-BE49-F238E27FC236}">
                <a16:creationId xmlns:a16="http://schemas.microsoft.com/office/drawing/2014/main" id="{FC0D1033-7D5D-42C3-A2F0-293511792A57}"/>
              </a:ext>
            </a:extLst>
          </p:cNvPr>
          <p:cNvSpPr/>
          <p:nvPr/>
        </p:nvSpPr>
        <p:spPr bwMode="auto">
          <a:xfrm>
            <a:off x="8138825" y="3412230"/>
            <a:ext cx="1504482" cy="1220467"/>
          </a:xfrm>
          <a:prstGeom prst="cube">
            <a:avLst>
              <a:gd name="adj" fmla="val 17712"/>
            </a:avLst>
          </a:prstGeom>
          <a:solidFill>
            <a:schemeClr val="tx2">
              <a:lumMod val="75000"/>
            </a:schemeClr>
          </a:solidFill>
          <a:ln w="19050" cap="flat" cmpd="sng" algn="ctr">
            <a:solidFill>
              <a:schemeClr val="tx1"/>
            </a:solidFill>
            <a:prstDash val="solid"/>
            <a:round/>
            <a:headEnd type="none" w="med" len="med"/>
            <a:tailEnd type="none" w="med" len="med"/>
          </a:ln>
          <a:effectLst/>
        </p:spPr>
        <p:txBody>
          <a:bodyPr lIns="75431" tIns="37716" rIns="75431" bIns="37716" anchor="ctr"/>
          <a:lstStyle/>
          <a:p>
            <a:pPr marL="2620" algn="ctr">
              <a:defRPr/>
            </a:pPr>
            <a:r>
              <a:rPr lang="fr-BE" sz="1650" b="1" dirty="0">
                <a:solidFill>
                  <a:schemeClr val="bg1"/>
                </a:solidFill>
                <a:latin typeface="Arial" panose="020B0604020202020204" pitchFamily="34" charset="0"/>
                <a:cs typeface="Arial" panose="020B0604020202020204" pitchFamily="34" charset="0"/>
              </a:rPr>
              <a:t>Non BU</a:t>
            </a:r>
          </a:p>
          <a:p>
            <a:pPr marL="2620" algn="ctr">
              <a:defRPr/>
            </a:pPr>
            <a:r>
              <a:rPr lang="fr-BE" sz="1650" b="1" dirty="0" err="1">
                <a:solidFill>
                  <a:schemeClr val="bg1"/>
                </a:solidFill>
                <a:latin typeface="Arial" panose="020B0604020202020204" pitchFamily="34" charset="0"/>
                <a:cs typeface="Arial" panose="020B0604020202020204" pitchFamily="34" charset="0"/>
              </a:rPr>
              <a:t>authorities</a:t>
            </a:r>
            <a:endParaRPr lang="fr-BE" sz="1650" b="1" dirty="0">
              <a:solidFill>
                <a:schemeClr val="bg1"/>
              </a:solidFill>
              <a:latin typeface="Arial" panose="020B0604020202020204" pitchFamily="34" charset="0"/>
              <a:cs typeface="Arial" panose="020B0604020202020204" pitchFamily="34" charset="0"/>
            </a:endParaRPr>
          </a:p>
        </p:txBody>
      </p:sp>
      <p:sp>
        <p:nvSpPr>
          <p:cNvPr id="9" name="Left-Right Arrow 14">
            <a:extLst>
              <a:ext uri="{FF2B5EF4-FFF2-40B4-BE49-F238E27FC236}">
                <a16:creationId xmlns:a16="http://schemas.microsoft.com/office/drawing/2014/main" id="{5EC7F510-BB2F-48B7-A958-33525E5C1C6F}"/>
              </a:ext>
            </a:extLst>
          </p:cNvPr>
          <p:cNvSpPr/>
          <p:nvPr/>
        </p:nvSpPr>
        <p:spPr>
          <a:xfrm>
            <a:off x="6604209" y="3297671"/>
            <a:ext cx="1727914" cy="128129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6127" tIns="33064" rIns="66127" bIns="33064" rtlCol="0" anchor="ctr"/>
          <a:lstStyle/>
          <a:p>
            <a:pPr algn="ctr"/>
            <a:r>
              <a:rPr lang="en-GB" sz="1650" dirty="0"/>
              <a:t> </a:t>
            </a:r>
          </a:p>
          <a:p>
            <a:pPr algn="ctr"/>
            <a:r>
              <a:rPr lang="en-GB" sz="1200" dirty="0">
                <a:solidFill>
                  <a:schemeClr val="tx2">
                    <a:lumMod val="75000"/>
                  </a:schemeClr>
                </a:solidFill>
                <a:latin typeface="Arial" panose="020B0604020202020204" pitchFamily="34" charset="0"/>
                <a:cs typeface="Arial" panose="020B0604020202020204" pitchFamily="34" charset="0"/>
              </a:rPr>
              <a:t>Coordination</a:t>
            </a:r>
          </a:p>
          <a:p>
            <a:pPr algn="ctr"/>
            <a:r>
              <a:rPr lang="en-GB" sz="1200" dirty="0">
                <a:solidFill>
                  <a:schemeClr val="tx2">
                    <a:lumMod val="75000"/>
                  </a:schemeClr>
                </a:solidFill>
                <a:latin typeface="Arial" panose="020B0604020202020204" pitchFamily="34" charset="0"/>
                <a:cs typeface="Arial" panose="020B0604020202020204" pitchFamily="34" charset="0"/>
              </a:rPr>
              <a:t>(EBA and colleges)</a:t>
            </a:r>
          </a:p>
          <a:p>
            <a:pPr algn="ctr"/>
            <a:endParaRPr lang="en-GB" sz="1650" dirty="0"/>
          </a:p>
        </p:txBody>
      </p:sp>
      <p:sp>
        <p:nvSpPr>
          <p:cNvPr id="10" name="Titolo 1">
            <a:extLst>
              <a:ext uri="{FF2B5EF4-FFF2-40B4-BE49-F238E27FC236}">
                <a16:creationId xmlns:a16="http://schemas.microsoft.com/office/drawing/2014/main" id="{70424255-CA8A-45C8-9962-111EAC56145B}"/>
              </a:ext>
            </a:extLst>
          </p:cNvPr>
          <p:cNvSpPr txBox="1">
            <a:spLocks/>
          </p:cNvSpPr>
          <p:nvPr/>
        </p:nvSpPr>
        <p:spPr>
          <a:xfrm>
            <a:off x="691389" y="1289601"/>
            <a:ext cx="8794467" cy="109387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GB" sz="4126" spc="83" dirty="0">
                <a:solidFill>
                  <a:schemeClr val="tx1">
                    <a:lumMod val="95000"/>
                    <a:lumOff val="5000"/>
                  </a:schemeClr>
                </a:solidFill>
              </a:rPr>
              <a:t>Creation of a Single Rulebook, ‘top-up’ for eurozone</a:t>
            </a:r>
          </a:p>
        </p:txBody>
      </p:sp>
      <p:sp>
        <p:nvSpPr>
          <p:cNvPr id="12" name="Rettangolo 11">
            <a:extLst>
              <a:ext uri="{FF2B5EF4-FFF2-40B4-BE49-F238E27FC236}">
                <a16:creationId xmlns:a16="http://schemas.microsoft.com/office/drawing/2014/main" id="{060D5C1C-558D-44B8-98FB-EDEEF8436C8F}"/>
              </a:ext>
            </a:extLst>
          </p:cNvPr>
          <p:cNvSpPr/>
          <p:nvPr/>
        </p:nvSpPr>
        <p:spPr>
          <a:xfrm>
            <a:off x="262204" y="3028967"/>
            <a:ext cx="4053931" cy="1709122"/>
          </a:xfrm>
          <a:prstGeom prst="rect">
            <a:avLst/>
          </a:prstGeom>
          <a:ln>
            <a:solidFill>
              <a:schemeClr val="accent3"/>
            </a:solidFill>
          </a:ln>
        </p:spPr>
        <p:txBody>
          <a:bodyPr wrap="square">
            <a:spAutoFit/>
          </a:bodyPr>
          <a:lstStyle/>
          <a:p>
            <a:pPr fontAlgn="base">
              <a:lnSpc>
                <a:spcPct val="90000"/>
              </a:lnSpc>
              <a:spcBef>
                <a:spcPct val="20000"/>
              </a:spcBef>
              <a:spcAft>
                <a:spcPct val="0"/>
              </a:spcAft>
              <a:buClr>
                <a:srgbClr val="336666"/>
              </a:buClr>
              <a:buSzPct val="70000"/>
              <a:defRPr/>
            </a:pPr>
            <a:r>
              <a:rPr lang="it-IT" altLang="en-US" sz="1568" b="1" dirty="0">
                <a:solidFill>
                  <a:srgbClr val="000000"/>
                </a:solidFill>
                <a:latin typeface="Arial" panose="020B0604020202020204" pitchFamily="34" charset="0"/>
                <a:cs typeface="Arial" panose="020B0604020202020204" pitchFamily="34" charset="0"/>
              </a:rPr>
              <a:t>SRMR: </a:t>
            </a:r>
          </a:p>
          <a:p>
            <a:pPr marL="282961" lvl="1" indent="-282961" fontAlgn="base">
              <a:lnSpc>
                <a:spcPct val="90000"/>
              </a:lnSpc>
              <a:spcBef>
                <a:spcPct val="20000"/>
              </a:spcBef>
              <a:spcAft>
                <a:spcPct val="0"/>
              </a:spcAft>
              <a:buClr>
                <a:srgbClr val="336666"/>
              </a:buClr>
              <a:buSzPct val="70000"/>
              <a:buFont typeface="Wingdings" panose="05000000000000000000" pitchFamily="2" charset="2"/>
              <a:buChar char="¢"/>
              <a:defRPr/>
            </a:pPr>
            <a:r>
              <a:rPr lang="en-GB" altLang="en-US" sz="1568" dirty="0">
                <a:solidFill>
                  <a:srgbClr val="000000"/>
                </a:solidFill>
                <a:latin typeface="Arial" panose="020B0604020202020204" pitchFamily="34" charset="0"/>
                <a:cs typeface="Arial" panose="020B0604020202020204" pitchFamily="34" charset="0"/>
              </a:rPr>
              <a:t>creating a centralized European system of resolution, aimed to eradicating national supervisory forbearance</a:t>
            </a:r>
          </a:p>
          <a:p>
            <a:pPr marL="282961" lvl="1" indent="-282961" fontAlgn="base">
              <a:lnSpc>
                <a:spcPct val="90000"/>
              </a:lnSpc>
              <a:spcBef>
                <a:spcPct val="20000"/>
              </a:spcBef>
              <a:spcAft>
                <a:spcPct val="0"/>
              </a:spcAft>
              <a:buClr>
                <a:srgbClr val="336666"/>
              </a:buClr>
              <a:buSzPct val="70000"/>
              <a:buFont typeface="Wingdings" panose="05000000000000000000" pitchFamily="2" charset="2"/>
              <a:buChar char="¢"/>
              <a:defRPr/>
            </a:pPr>
            <a:r>
              <a:rPr lang="en-GB" altLang="en-US" sz="1568" dirty="0">
                <a:solidFill>
                  <a:srgbClr val="000000"/>
                </a:solidFill>
                <a:latin typeface="Arial" panose="020B0604020202020204" pitchFamily="34" charset="0"/>
                <a:cs typeface="Arial" panose="020B0604020202020204" pitchFamily="34" charset="0"/>
              </a:rPr>
              <a:t>covering all SSM countries: euro area countries and EU non-euro countries participating to the SSM</a:t>
            </a:r>
          </a:p>
        </p:txBody>
      </p:sp>
    </p:spTree>
    <p:extLst>
      <p:ext uri="{BB962C8B-B14F-4D97-AF65-F5344CB8AC3E}">
        <p14:creationId xmlns:p14="http://schemas.microsoft.com/office/powerpoint/2010/main" val="24007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19272-A04D-4093-A1A0-3E8BD0CEB9BA}"/>
              </a:ext>
            </a:extLst>
          </p:cNvPr>
          <p:cNvSpPr>
            <a:spLocks noGrp="1"/>
          </p:cNvSpPr>
          <p:nvPr>
            <p:ph type="title"/>
          </p:nvPr>
        </p:nvSpPr>
        <p:spPr>
          <a:xfrm>
            <a:off x="721455" y="797809"/>
            <a:ext cx="8942667" cy="561131"/>
          </a:xfrm>
        </p:spPr>
        <p:txBody>
          <a:bodyPr>
            <a:normAutofit/>
          </a:bodyPr>
          <a:lstStyle/>
          <a:p>
            <a:r>
              <a:rPr lang="en-GB" sz="3200" dirty="0">
                <a:solidFill>
                  <a:schemeClr val="tx1"/>
                </a:solidFill>
              </a:rPr>
              <a:t>Fundamental</a:t>
            </a:r>
            <a:r>
              <a:rPr lang="en-GB" dirty="0">
                <a:solidFill>
                  <a:schemeClr val="tx1"/>
                </a:solidFill>
              </a:rPr>
              <a:t> Principles &amp; Resolution Objectives</a:t>
            </a:r>
          </a:p>
        </p:txBody>
      </p:sp>
      <p:sp>
        <p:nvSpPr>
          <p:cNvPr id="3" name="CasellaDiTesto 2">
            <a:extLst>
              <a:ext uri="{FF2B5EF4-FFF2-40B4-BE49-F238E27FC236}">
                <a16:creationId xmlns:a16="http://schemas.microsoft.com/office/drawing/2014/main" id="{0A98034D-13F5-4FBB-81C2-B669BBEBD062}"/>
              </a:ext>
            </a:extLst>
          </p:cNvPr>
          <p:cNvSpPr txBox="1"/>
          <p:nvPr/>
        </p:nvSpPr>
        <p:spPr>
          <a:xfrm>
            <a:off x="988499" y="1672365"/>
            <a:ext cx="8675623" cy="646331"/>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Provide authorities with a </a:t>
            </a:r>
            <a:r>
              <a:rPr lang="en-GB" sz="1800" b="1" dirty="0">
                <a:latin typeface="Arial" panose="020B0604020202020204" pitchFamily="34" charset="0"/>
                <a:cs typeface="Arial" panose="020B0604020202020204" pitchFamily="34" charset="0"/>
              </a:rPr>
              <a:t>credible set of tools </a:t>
            </a:r>
            <a:r>
              <a:rPr lang="en-GB" sz="1800" dirty="0">
                <a:latin typeface="Arial" panose="020B0604020202020204" pitchFamily="34" charset="0"/>
                <a:cs typeface="Arial" panose="020B0604020202020204" pitchFamily="34" charset="0"/>
              </a:rPr>
              <a:t>to </a:t>
            </a:r>
            <a:r>
              <a:rPr lang="en-GB" sz="1800" b="1" dirty="0">
                <a:latin typeface="Arial" panose="020B0604020202020204" pitchFamily="34" charset="0"/>
                <a:cs typeface="Arial" panose="020B0604020202020204" pitchFamily="34" charset="0"/>
              </a:rPr>
              <a:t>intervene sufficiently early and quickly </a:t>
            </a:r>
            <a:r>
              <a:rPr lang="en-GB" sz="1800" dirty="0">
                <a:latin typeface="Arial" panose="020B0604020202020204" pitchFamily="34" charset="0"/>
                <a:cs typeface="Arial" panose="020B0604020202020204" pitchFamily="34" charset="0"/>
              </a:rPr>
              <a:t>in a failing institution</a:t>
            </a:r>
          </a:p>
        </p:txBody>
      </p:sp>
      <p:sp>
        <p:nvSpPr>
          <p:cNvPr id="4" name="Rettangolo 3">
            <a:extLst>
              <a:ext uri="{FF2B5EF4-FFF2-40B4-BE49-F238E27FC236}">
                <a16:creationId xmlns:a16="http://schemas.microsoft.com/office/drawing/2014/main" id="{901EFA77-0A84-489D-A684-C08578855889}"/>
              </a:ext>
            </a:extLst>
          </p:cNvPr>
          <p:cNvSpPr/>
          <p:nvPr/>
        </p:nvSpPr>
        <p:spPr>
          <a:xfrm>
            <a:off x="275434" y="2319475"/>
            <a:ext cx="4605211" cy="4391972"/>
          </a:xfrm>
          <a:prstGeom prst="rect">
            <a:avLst/>
          </a:prstGeom>
        </p:spPr>
        <p:txBody>
          <a:bodyPr wrap="square">
            <a:spAutoFit/>
          </a:bodyPr>
          <a:lstStyle/>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GB" sz="1800" dirty="0">
                <a:latin typeface="Arial" panose="020B0604020202020204" pitchFamily="34" charset="0"/>
                <a:cs typeface="Arial" panose="020B0604020202020204" pitchFamily="34" charset="0"/>
              </a:rPr>
              <a:t>Ordinary insolvency procedures not sufficiently </a:t>
            </a:r>
            <a:r>
              <a:rPr lang="en-GB" sz="1800" b="1" dirty="0">
                <a:latin typeface="Arial" panose="020B0604020202020204" pitchFamily="34" charset="0"/>
                <a:cs typeface="Arial" panose="020B0604020202020204" pitchFamily="34" charset="0"/>
              </a:rPr>
              <a:t>rapid</a:t>
            </a:r>
            <a:r>
              <a:rPr lang="en-GB" sz="1800" dirty="0">
                <a:latin typeface="Arial" panose="020B0604020202020204" pitchFamily="34" charset="0"/>
                <a:cs typeface="Arial" panose="020B0604020202020204" pitchFamily="34" charset="0"/>
              </a:rPr>
              <a:t>: need of special administrative procedures</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GB" sz="10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GB" sz="1800" dirty="0">
                <a:latin typeface="Arial" panose="020B0604020202020204" pitchFamily="34" charset="0"/>
                <a:cs typeface="Arial" panose="020B0604020202020204" pitchFamily="34" charset="0"/>
              </a:rPr>
              <a:t>Cost of crises must </a:t>
            </a:r>
            <a:r>
              <a:rPr lang="en-GB" sz="1800" b="1" dirty="0">
                <a:latin typeface="Arial" panose="020B0604020202020204" pitchFamily="34" charset="0"/>
                <a:cs typeface="Arial" panose="020B0604020202020204" pitchFamily="34" charset="0"/>
              </a:rPr>
              <a:t>not be offloaded onto taxpayers</a:t>
            </a:r>
            <a:r>
              <a:rPr lang="en-GB" sz="1800" dirty="0">
                <a:latin typeface="Arial" panose="020B0604020202020204" pitchFamily="34" charset="0"/>
                <a:cs typeface="Arial" panose="020B0604020202020204" pitchFamily="34" charset="0"/>
              </a:rPr>
              <a:t>: shareholders must bear first losses, then creditors</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GB" sz="10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GB" sz="1800" b="1" dirty="0">
                <a:latin typeface="Arial" panose="020B0604020202020204" pitchFamily="34" charset="0"/>
                <a:cs typeface="Arial" panose="020B0604020202020204" pitchFamily="34" charset="0"/>
              </a:rPr>
              <a:t>Public resources may be resorted to only as a last resort</a:t>
            </a:r>
            <a:r>
              <a:rPr lang="en-GB" sz="1800" dirty="0">
                <a:latin typeface="Arial" panose="020B0604020202020204" pitchFamily="34" charset="0"/>
                <a:cs typeface="Arial" panose="020B0604020202020204" pitchFamily="34" charset="0"/>
              </a:rPr>
              <a:t>, and only after the private sector has absorbed a certain amount of losses</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GB" sz="10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GB" sz="1800" dirty="0">
                <a:latin typeface="Arial" panose="020B0604020202020204" pitchFamily="34" charset="0"/>
                <a:cs typeface="Arial" panose="020B0604020202020204" pitchFamily="34" charset="0"/>
              </a:rPr>
              <a:t>Creditors must not be inflicted higher losses than under ordinary insolvency procedures (“</a:t>
            </a:r>
            <a:r>
              <a:rPr lang="en-GB" sz="1800" b="1" dirty="0">
                <a:latin typeface="Arial" panose="020B0604020202020204" pitchFamily="34" charset="0"/>
                <a:cs typeface="Arial" panose="020B0604020202020204" pitchFamily="34" charset="0"/>
              </a:rPr>
              <a:t>no-creditor-worse-off</a:t>
            </a:r>
            <a:r>
              <a:rPr lang="en-GB" sz="1800" dirty="0">
                <a:latin typeface="Arial" panose="020B0604020202020204" pitchFamily="34" charset="0"/>
                <a:cs typeface="Arial" panose="020B0604020202020204" pitchFamily="34" charset="0"/>
              </a:rPr>
              <a:t>” principle)</a:t>
            </a:r>
          </a:p>
        </p:txBody>
      </p:sp>
      <p:sp>
        <p:nvSpPr>
          <p:cNvPr id="7" name="Rettangolo 3">
            <a:extLst>
              <a:ext uri="{FF2B5EF4-FFF2-40B4-BE49-F238E27FC236}">
                <a16:creationId xmlns:a16="http://schemas.microsoft.com/office/drawing/2014/main" id="{360BB82A-304A-4FDD-AFA6-A0C76BBD22AF}"/>
              </a:ext>
            </a:extLst>
          </p:cNvPr>
          <p:cNvSpPr/>
          <p:nvPr/>
        </p:nvSpPr>
        <p:spPr>
          <a:xfrm>
            <a:off x="5029200" y="2272529"/>
            <a:ext cx="4901966" cy="4844403"/>
          </a:xfrm>
          <a:prstGeom prst="rect">
            <a:avLst/>
          </a:prstGeom>
        </p:spPr>
        <p:txBody>
          <a:bodyPr wrap="square">
            <a:spAutoFit/>
          </a:bodyPr>
          <a:lstStyle/>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US" sz="1800" dirty="0">
                <a:latin typeface="Arial" panose="020B0604020202020204" pitchFamily="34" charset="0"/>
                <a:cs typeface="Arial" panose="020B0604020202020204" pitchFamily="34" charset="0"/>
              </a:rPr>
              <a:t>to ensure the </a:t>
            </a:r>
            <a:r>
              <a:rPr lang="en-US" sz="1800" b="1" dirty="0">
                <a:latin typeface="Arial" panose="020B0604020202020204" pitchFamily="34" charset="0"/>
                <a:cs typeface="Arial" panose="020B0604020202020204" pitchFamily="34" charset="0"/>
              </a:rPr>
              <a:t>continuity of critical functions</a:t>
            </a:r>
            <a:r>
              <a:rPr lang="en-US" sz="1800" dirty="0">
                <a:latin typeface="Arial" panose="020B0604020202020204" pitchFamily="34" charset="0"/>
                <a:cs typeface="Arial" panose="020B0604020202020204" pitchFamily="34" charset="0"/>
              </a:rPr>
              <a:t>; </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US" sz="1800" dirty="0">
                <a:latin typeface="Arial" panose="020B0604020202020204" pitchFamily="34" charset="0"/>
                <a:cs typeface="Arial" panose="020B0604020202020204" pitchFamily="34" charset="0"/>
              </a:rPr>
              <a:t>to </a:t>
            </a:r>
            <a:r>
              <a:rPr lang="en-US" sz="1800" b="1" dirty="0">
                <a:latin typeface="Arial" panose="020B0604020202020204" pitchFamily="34" charset="0"/>
                <a:cs typeface="Arial" panose="020B0604020202020204" pitchFamily="34" charset="0"/>
              </a:rPr>
              <a:t>avoid significant adverse effects on financial stability</a:t>
            </a:r>
            <a:r>
              <a:rPr lang="en-US" sz="1800" dirty="0">
                <a:latin typeface="Arial" panose="020B0604020202020204" pitchFamily="34" charset="0"/>
                <a:cs typeface="Arial" panose="020B0604020202020204" pitchFamily="34" charset="0"/>
              </a:rPr>
              <a:t>, in particular by preventing contagion, including to market infrastructures and by maintaining market discipline</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US" sz="1800" dirty="0">
                <a:latin typeface="Arial" panose="020B0604020202020204" pitchFamily="34" charset="0"/>
                <a:cs typeface="Arial" panose="020B0604020202020204" pitchFamily="34" charset="0"/>
              </a:rPr>
              <a:t>to </a:t>
            </a:r>
            <a:r>
              <a:rPr lang="en-US" sz="1800" b="1" dirty="0">
                <a:latin typeface="Arial" panose="020B0604020202020204" pitchFamily="34" charset="0"/>
                <a:cs typeface="Arial" panose="020B0604020202020204" pitchFamily="34" charset="0"/>
              </a:rPr>
              <a:t>protect public funds </a:t>
            </a:r>
            <a:r>
              <a:rPr lang="en-US" sz="1800" dirty="0">
                <a:latin typeface="Arial" panose="020B0604020202020204" pitchFamily="34" charset="0"/>
                <a:cs typeface="Arial" panose="020B0604020202020204" pitchFamily="34" charset="0"/>
              </a:rPr>
              <a:t>by </a:t>
            </a:r>
            <a:r>
              <a:rPr lang="en-US" sz="1800" dirty="0" err="1">
                <a:latin typeface="Arial" panose="020B0604020202020204" pitchFamily="34" charset="0"/>
                <a:cs typeface="Arial" panose="020B0604020202020204" pitchFamily="34" charset="0"/>
              </a:rPr>
              <a:t>minimising</a:t>
            </a:r>
            <a:r>
              <a:rPr lang="en-US" sz="1800" dirty="0">
                <a:latin typeface="Arial" panose="020B0604020202020204" pitchFamily="34" charset="0"/>
                <a:cs typeface="Arial" panose="020B0604020202020204" pitchFamily="34" charset="0"/>
              </a:rPr>
              <a:t> reliance on extraordinary public financial support;</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US" sz="1800" dirty="0">
                <a:latin typeface="Arial" panose="020B0604020202020204" pitchFamily="34" charset="0"/>
                <a:cs typeface="Arial" panose="020B0604020202020204" pitchFamily="34" charset="0"/>
              </a:rPr>
              <a:t>to </a:t>
            </a:r>
            <a:r>
              <a:rPr lang="en-US" sz="1800" b="1" dirty="0">
                <a:latin typeface="Arial" panose="020B0604020202020204" pitchFamily="34" charset="0"/>
                <a:cs typeface="Arial" panose="020B0604020202020204" pitchFamily="34" charset="0"/>
              </a:rPr>
              <a:t>protect depositors </a:t>
            </a:r>
            <a:r>
              <a:rPr lang="en-US" sz="1800" dirty="0">
                <a:latin typeface="Arial" panose="020B0604020202020204" pitchFamily="34" charset="0"/>
                <a:cs typeface="Arial" panose="020B0604020202020204" pitchFamily="34" charset="0"/>
              </a:rPr>
              <a:t>covered by the Deposit Guarantee Scheme Directive (DGSD) and investors covered by the Investor Compensation Scheme Directive (ICSD);</a:t>
            </a: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marL="282961" indent="-282961" algn="just" defTabSz="754563" fontAlgn="base">
              <a:lnSpc>
                <a:spcPct val="90000"/>
              </a:lnSpc>
              <a:spcBef>
                <a:spcPct val="20000"/>
              </a:spcBef>
              <a:spcAft>
                <a:spcPct val="0"/>
              </a:spcAft>
              <a:buClr>
                <a:schemeClr val="accent1"/>
              </a:buClr>
              <a:buSzPct val="70000"/>
              <a:buFont typeface="Wingdings" panose="05000000000000000000" pitchFamily="2" charset="2"/>
              <a:buChar char="¢"/>
            </a:pPr>
            <a:r>
              <a:rPr lang="en-US" sz="1800" dirty="0">
                <a:latin typeface="Arial" panose="020B0604020202020204" pitchFamily="34" charset="0"/>
                <a:cs typeface="Arial" panose="020B0604020202020204" pitchFamily="34" charset="0"/>
              </a:rPr>
              <a:t>to </a:t>
            </a:r>
            <a:r>
              <a:rPr lang="en-US" sz="1800" b="1" dirty="0">
                <a:latin typeface="Arial" panose="020B0604020202020204" pitchFamily="34" charset="0"/>
                <a:cs typeface="Arial" panose="020B0604020202020204" pitchFamily="34" charset="0"/>
              </a:rPr>
              <a:t>protect client funds and client assets</a:t>
            </a:r>
            <a:r>
              <a:rPr lang="en-US" sz="18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9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CD0D8-1615-40AF-8227-4AB4C10EED97}"/>
              </a:ext>
            </a:extLst>
          </p:cNvPr>
          <p:cNvSpPr>
            <a:spLocks noGrp="1"/>
          </p:cNvSpPr>
          <p:nvPr>
            <p:ph type="title"/>
          </p:nvPr>
        </p:nvSpPr>
        <p:spPr>
          <a:xfrm>
            <a:off x="1500525" y="730225"/>
            <a:ext cx="7368337" cy="677919"/>
          </a:xfrm>
        </p:spPr>
        <p:txBody>
          <a:bodyPr>
            <a:normAutofit/>
          </a:bodyPr>
          <a:lstStyle/>
          <a:p>
            <a:pPr algn="ctr"/>
            <a:r>
              <a:rPr lang="en-GB" sz="3200" dirty="0">
                <a:solidFill>
                  <a:schemeClr val="tx1"/>
                </a:solidFill>
              </a:rPr>
              <a:t>Division of tasks within the SRM</a:t>
            </a:r>
          </a:p>
        </p:txBody>
      </p:sp>
      <p:sp>
        <p:nvSpPr>
          <p:cNvPr id="4" name="CasellaDiTesto 3">
            <a:extLst>
              <a:ext uri="{FF2B5EF4-FFF2-40B4-BE49-F238E27FC236}">
                <a16:creationId xmlns:a16="http://schemas.microsoft.com/office/drawing/2014/main" id="{7B84FFB0-D994-40EC-A507-F7B0513E579C}"/>
              </a:ext>
            </a:extLst>
          </p:cNvPr>
          <p:cNvSpPr txBox="1"/>
          <p:nvPr/>
        </p:nvSpPr>
        <p:spPr>
          <a:xfrm>
            <a:off x="1594364" y="1910305"/>
            <a:ext cx="854721" cy="473335"/>
          </a:xfrm>
          <a:prstGeom prst="rect">
            <a:avLst/>
          </a:prstGeom>
          <a:noFill/>
        </p:spPr>
        <p:txBody>
          <a:bodyPr wrap="none" rtlCol="0">
            <a:spAutoFit/>
          </a:bodyPr>
          <a:lstStyle/>
          <a:p>
            <a:r>
              <a:rPr lang="it-IT" sz="2476" b="1" dirty="0">
                <a:latin typeface="Arial" panose="020B0604020202020204" pitchFamily="34" charset="0"/>
                <a:cs typeface="Arial" panose="020B0604020202020204" pitchFamily="34" charset="0"/>
              </a:rPr>
              <a:t>SRB</a:t>
            </a:r>
            <a:endParaRPr lang="en-GB" sz="2476" b="1" dirty="0">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6AF20111-441B-41AE-941A-61D54EF36DA5}"/>
              </a:ext>
            </a:extLst>
          </p:cNvPr>
          <p:cNvSpPr txBox="1"/>
          <p:nvPr/>
        </p:nvSpPr>
        <p:spPr>
          <a:xfrm>
            <a:off x="7299490" y="1823526"/>
            <a:ext cx="1048685" cy="473335"/>
          </a:xfrm>
          <a:prstGeom prst="rect">
            <a:avLst/>
          </a:prstGeom>
          <a:noFill/>
        </p:spPr>
        <p:txBody>
          <a:bodyPr wrap="none" rtlCol="0">
            <a:spAutoFit/>
          </a:bodyPr>
          <a:lstStyle/>
          <a:p>
            <a:r>
              <a:rPr lang="it-IT" sz="2476" b="1" dirty="0" err="1">
                <a:latin typeface="Arial" panose="020B0604020202020204" pitchFamily="34" charset="0"/>
                <a:cs typeface="Arial" panose="020B0604020202020204" pitchFamily="34" charset="0"/>
              </a:rPr>
              <a:t>NRAs</a:t>
            </a:r>
            <a:endParaRPr lang="en-GB" sz="2476" b="1" dirty="0">
              <a:latin typeface="Arial" panose="020B0604020202020204" pitchFamily="34" charset="0"/>
              <a:cs typeface="Arial" panose="020B0604020202020204" pitchFamily="34" charset="0"/>
            </a:endParaRPr>
          </a:p>
        </p:txBody>
      </p:sp>
      <p:sp>
        <p:nvSpPr>
          <p:cNvPr id="6" name="Rounded Rectangle 46">
            <a:extLst>
              <a:ext uri="{FF2B5EF4-FFF2-40B4-BE49-F238E27FC236}">
                <a16:creationId xmlns:a16="http://schemas.microsoft.com/office/drawing/2014/main" id="{DE0CA7A8-7427-4553-8014-F73D5EA470E8}"/>
              </a:ext>
            </a:extLst>
          </p:cNvPr>
          <p:cNvSpPr/>
          <p:nvPr/>
        </p:nvSpPr>
        <p:spPr>
          <a:xfrm>
            <a:off x="744177" y="2505229"/>
            <a:ext cx="2970774" cy="3491744"/>
          </a:xfrm>
          <a:prstGeom prst="roundRect">
            <a:avLst>
              <a:gd name="adj" fmla="val 0"/>
            </a:avLst>
          </a:prstGeom>
          <a:solidFill>
            <a:srgbClr val="D0DFF0"/>
          </a:solidFill>
          <a:ln>
            <a:noFill/>
          </a:ln>
          <a:effectLst>
            <a:outerShdw blurRad="393700" dist="88900" dir="3060000" sx="91000" sy="91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544"/>
            <a:endParaRPr lang="en-US" sz="1650" dirty="0">
              <a:solidFill>
                <a:srgbClr val="FFFEFD"/>
              </a:solidFill>
              <a:latin typeface="Arial" panose="020B0604020202020204"/>
            </a:endParaRPr>
          </a:p>
        </p:txBody>
      </p:sp>
      <p:sp>
        <p:nvSpPr>
          <p:cNvPr id="7" name="Rounded Rectangle 6">
            <a:extLst>
              <a:ext uri="{FF2B5EF4-FFF2-40B4-BE49-F238E27FC236}">
                <a16:creationId xmlns:a16="http://schemas.microsoft.com/office/drawing/2014/main" id="{ADD06114-7D53-4B02-A45F-C9B55F0B8EEA}"/>
              </a:ext>
            </a:extLst>
          </p:cNvPr>
          <p:cNvSpPr/>
          <p:nvPr/>
        </p:nvSpPr>
        <p:spPr>
          <a:xfrm>
            <a:off x="6591419" y="2505229"/>
            <a:ext cx="2898122" cy="3491744"/>
          </a:xfrm>
          <a:prstGeom prst="roundRect">
            <a:avLst>
              <a:gd name="adj" fmla="val 0"/>
            </a:avLst>
          </a:prstGeom>
          <a:solidFill>
            <a:schemeClr val="tx2">
              <a:lumMod val="40000"/>
              <a:lumOff val="60000"/>
            </a:schemeClr>
          </a:solidFill>
          <a:ln>
            <a:noFill/>
          </a:ln>
          <a:effectLst>
            <a:outerShdw blurRad="393700" dist="88900" dir="3060000" sx="91000" sy="91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8" name="CasellaDiTesto 7">
            <a:extLst>
              <a:ext uri="{FF2B5EF4-FFF2-40B4-BE49-F238E27FC236}">
                <a16:creationId xmlns:a16="http://schemas.microsoft.com/office/drawing/2014/main" id="{747D675F-D40F-44B4-B63A-E53F50FD0CE7}"/>
              </a:ext>
            </a:extLst>
          </p:cNvPr>
          <p:cNvSpPr txBox="1"/>
          <p:nvPr/>
        </p:nvSpPr>
        <p:spPr>
          <a:xfrm>
            <a:off x="842837" y="2715103"/>
            <a:ext cx="2436305" cy="3139321"/>
          </a:xfrm>
          <a:prstGeom prst="rect">
            <a:avLst/>
          </a:prstGeom>
          <a:noFill/>
        </p:spPr>
        <p:txBody>
          <a:bodyPr wrap="square" rtlCol="0">
            <a:spAutoFit/>
          </a:bodyPr>
          <a:lstStyle/>
          <a:p>
            <a:r>
              <a:rPr lang="en-GB" sz="1650" dirty="0">
                <a:latin typeface="Arial" panose="020B0604020202020204" pitchFamily="34" charset="0"/>
                <a:cs typeface="Arial" panose="020B0604020202020204" pitchFamily="34" charset="0"/>
              </a:rPr>
              <a:t>Significant banks and banking groups</a:t>
            </a:r>
          </a:p>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Other banks/banking groups subject to ECB supervision</a:t>
            </a:r>
          </a:p>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Other cross-border groups</a:t>
            </a:r>
          </a:p>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Manage the Single Resolution Fund (SRF)*</a:t>
            </a:r>
          </a:p>
        </p:txBody>
      </p:sp>
      <p:sp>
        <p:nvSpPr>
          <p:cNvPr id="9" name="CasellaDiTesto 8">
            <a:extLst>
              <a:ext uri="{FF2B5EF4-FFF2-40B4-BE49-F238E27FC236}">
                <a16:creationId xmlns:a16="http://schemas.microsoft.com/office/drawing/2014/main" id="{17C90B9D-60DB-4CA2-B2FC-9970C14C4D8E}"/>
              </a:ext>
            </a:extLst>
          </p:cNvPr>
          <p:cNvSpPr txBox="1"/>
          <p:nvPr/>
        </p:nvSpPr>
        <p:spPr>
          <a:xfrm>
            <a:off x="6776521" y="2607521"/>
            <a:ext cx="2769996" cy="3139321"/>
          </a:xfrm>
          <a:prstGeom prst="rect">
            <a:avLst/>
          </a:prstGeom>
          <a:noFill/>
        </p:spPr>
        <p:txBody>
          <a:bodyPr wrap="square" rtlCol="0">
            <a:spAutoFit/>
          </a:bodyPr>
          <a:lstStyle/>
          <a:p>
            <a:r>
              <a:rPr lang="en-GB" sz="1650" dirty="0">
                <a:latin typeface="Arial" panose="020B0604020202020204" pitchFamily="34" charset="0"/>
                <a:cs typeface="Arial" panose="020B0604020202020204" pitchFamily="34" charset="0"/>
              </a:rPr>
              <a:t>Less-significant banks and banking groups (i.e. subject to NCA supervision)</a:t>
            </a:r>
          </a:p>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Entities that fall outside the scope of the SRMR</a:t>
            </a:r>
          </a:p>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Manage the national resolution funds</a:t>
            </a:r>
          </a:p>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Execution of resolution schemes</a:t>
            </a:r>
          </a:p>
        </p:txBody>
      </p:sp>
      <p:sp>
        <p:nvSpPr>
          <p:cNvPr id="10" name="DirArrow">
            <a:extLst>
              <a:ext uri="{FF2B5EF4-FFF2-40B4-BE49-F238E27FC236}">
                <a16:creationId xmlns:a16="http://schemas.microsoft.com/office/drawing/2014/main" id="{559BBACE-3C00-4DCB-AF8C-DDF11BFC5B68}"/>
              </a:ext>
            </a:extLst>
          </p:cNvPr>
          <p:cNvSpPr>
            <a:spLocks noChangeArrowheads="1"/>
          </p:cNvSpPr>
          <p:nvPr>
            <p:custDataLst>
              <p:tags r:id="rId1"/>
            </p:custDataLst>
          </p:nvPr>
        </p:nvSpPr>
        <p:spPr bwMode="auto">
          <a:xfrm rot="16200000">
            <a:off x="3737108" y="1705050"/>
            <a:ext cx="1961568" cy="3197859"/>
          </a:xfrm>
          <a:prstGeom prst="triangle">
            <a:avLst>
              <a:gd name="adj" fmla="val 50000"/>
            </a:avLst>
          </a:prstGeom>
          <a:solidFill>
            <a:srgbClr val="44546A"/>
          </a:solidFill>
          <a:ln w="9525">
            <a:noFill/>
            <a:miter lim="800000"/>
            <a:headEnd/>
            <a:tailEnd/>
          </a:ln>
          <a:effectLst/>
        </p:spPr>
        <p:txBody>
          <a:bodyPr wrap="none" anchor="ctr"/>
          <a:lstStyle/>
          <a:p>
            <a:pPr defTabSz="754563">
              <a:defRPr/>
            </a:pPr>
            <a:endParaRPr lang="en-US" sz="825" kern="0" dirty="0">
              <a:solidFill>
                <a:srgbClr val="001548"/>
              </a:solidFill>
              <a:latin typeface="Arial" panose="020B0604020202020204"/>
            </a:endParaRPr>
          </a:p>
        </p:txBody>
      </p:sp>
      <p:sp>
        <p:nvSpPr>
          <p:cNvPr id="11" name="DirArrow">
            <a:extLst>
              <a:ext uri="{FF2B5EF4-FFF2-40B4-BE49-F238E27FC236}">
                <a16:creationId xmlns:a16="http://schemas.microsoft.com/office/drawing/2014/main" id="{AECA869F-0589-4EFA-B18F-7F1713594616}"/>
              </a:ext>
            </a:extLst>
          </p:cNvPr>
          <p:cNvSpPr>
            <a:spLocks noChangeArrowheads="1"/>
          </p:cNvSpPr>
          <p:nvPr>
            <p:custDataLst>
              <p:tags r:id="rId2"/>
            </p:custDataLst>
          </p:nvPr>
        </p:nvSpPr>
        <p:spPr bwMode="auto">
          <a:xfrm rot="5400000">
            <a:off x="3848738" y="3130440"/>
            <a:ext cx="1961571" cy="3173206"/>
          </a:xfrm>
          <a:prstGeom prst="triangle">
            <a:avLst>
              <a:gd name="adj" fmla="val 50000"/>
            </a:avLst>
          </a:prstGeom>
          <a:solidFill>
            <a:srgbClr val="44546A"/>
          </a:solidFill>
          <a:ln w="9525">
            <a:noFill/>
            <a:miter lim="800000"/>
            <a:headEnd/>
            <a:tailEnd/>
          </a:ln>
          <a:effectLst/>
        </p:spPr>
        <p:txBody>
          <a:bodyPr wrap="none" anchor="ctr"/>
          <a:lstStyle/>
          <a:p>
            <a:pPr defTabSz="754563">
              <a:defRPr/>
            </a:pPr>
            <a:endParaRPr lang="en-US" sz="825" kern="0" dirty="0">
              <a:solidFill>
                <a:srgbClr val="001548"/>
              </a:solidFill>
              <a:latin typeface="Arial" panose="020B0604020202020204"/>
            </a:endParaRPr>
          </a:p>
        </p:txBody>
      </p:sp>
      <p:sp>
        <p:nvSpPr>
          <p:cNvPr id="12" name="CasellaDiTesto 11">
            <a:extLst>
              <a:ext uri="{FF2B5EF4-FFF2-40B4-BE49-F238E27FC236}">
                <a16:creationId xmlns:a16="http://schemas.microsoft.com/office/drawing/2014/main" id="{7E1EE5F9-D186-4B5A-BA31-40D55B9A993D}"/>
              </a:ext>
            </a:extLst>
          </p:cNvPr>
          <p:cNvSpPr txBox="1"/>
          <p:nvPr/>
        </p:nvSpPr>
        <p:spPr>
          <a:xfrm>
            <a:off x="4134854" y="2882177"/>
            <a:ext cx="2330069" cy="854080"/>
          </a:xfrm>
          <a:prstGeom prst="rect">
            <a:avLst/>
          </a:prstGeom>
          <a:noFill/>
        </p:spPr>
        <p:txBody>
          <a:bodyPr wrap="square" rtlCol="0">
            <a:spAutoFit/>
          </a:bodyPr>
          <a:lstStyle/>
          <a:p>
            <a:r>
              <a:rPr lang="en-GB" sz="1650" dirty="0">
                <a:solidFill>
                  <a:schemeClr val="bg1"/>
                </a:solidFill>
                <a:latin typeface="Arial" panose="020B0604020202020204" pitchFamily="34" charset="0"/>
                <a:cs typeface="Arial" panose="020B0604020202020204" pitchFamily="34" charset="0"/>
              </a:rPr>
              <a:t>Draft resolution plans, MREL, </a:t>
            </a:r>
          </a:p>
          <a:p>
            <a:r>
              <a:rPr lang="en-GB" sz="1650" dirty="0">
                <a:solidFill>
                  <a:schemeClr val="bg1"/>
                </a:solidFill>
                <a:latin typeface="Arial" panose="020B0604020202020204" pitchFamily="34" charset="0"/>
                <a:cs typeface="Arial" panose="020B0604020202020204" pitchFamily="34" charset="0"/>
              </a:rPr>
              <a:t>resolution scheme </a:t>
            </a:r>
          </a:p>
        </p:txBody>
      </p:sp>
      <p:sp>
        <p:nvSpPr>
          <p:cNvPr id="13" name="Ovale 12">
            <a:extLst>
              <a:ext uri="{FF2B5EF4-FFF2-40B4-BE49-F238E27FC236}">
                <a16:creationId xmlns:a16="http://schemas.microsoft.com/office/drawing/2014/main" id="{2F543891-0F69-4025-A33D-74ECD8328280}"/>
              </a:ext>
            </a:extLst>
          </p:cNvPr>
          <p:cNvSpPr/>
          <p:nvPr/>
        </p:nvSpPr>
        <p:spPr>
          <a:xfrm>
            <a:off x="3534010" y="5467780"/>
            <a:ext cx="2839437" cy="906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
        <p:nvSpPr>
          <p:cNvPr id="14" name="CasellaDiTesto 13">
            <a:extLst>
              <a:ext uri="{FF2B5EF4-FFF2-40B4-BE49-F238E27FC236}">
                <a16:creationId xmlns:a16="http://schemas.microsoft.com/office/drawing/2014/main" id="{0C5421D1-D214-4CFC-B929-4AB79DD8C8FE}"/>
              </a:ext>
            </a:extLst>
          </p:cNvPr>
          <p:cNvSpPr txBox="1"/>
          <p:nvPr/>
        </p:nvSpPr>
        <p:spPr>
          <a:xfrm>
            <a:off x="3937084" y="5472053"/>
            <a:ext cx="1918573" cy="854080"/>
          </a:xfrm>
          <a:prstGeom prst="rect">
            <a:avLst/>
          </a:prstGeom>
          <a:noFill/>
        </p:spPr>
        <p:txBody>
          <a:bodyPr wrap="square" rtlCol="0">
            <a:spAutoFit/>
          </a:bodyPr>
          <a:lstStyle/>
          <a:p>
            <a:pPr algn="ctr"/>
            <a:r>
              <a:rPr lang="en-GB" sz="1650" dirty="0">
                <a:solidFill>
                  <a:schemeClr val="bg1"/>
                </a:solidFill>
                <a:latin typeface="Arial" panose="020B0604020202020204" pitchFamily="34" charset="0"/>
                <a:cs typeface="Arial" panose="020B0604020202020204" pitchFamily="34" charset="0"/>
              </a:rPr>
              <a:t>Internal Resolution Teams (IRTs)</a:t>
            </a:r>
          </a:p>
        </p:txBody>
      </p:sp>
      <p:sp>
        <p:nvSpPr>
          <p:cNvPr id="15" name="CasellaDiTesto 14">
            <a:extLst>
              <a:ext uri="{FF2B5EF4-FFF2-40B4-BE49-F238E27FC236}">
                <a16:creationId xmlns:a16="http://schemas.microsoft.com/office/drawing/2014/main" id="{97C1E624-6355-4746-9AE7-65F2E8DE3A24}"/>
              </a:ext>
            </a:extLst>
          </p:cNvPr>
          <p:cNvSpPr txBox="1"/>
          <p:nvPr/>
        </p:nvSpPr>
        <p:spPr>
          <a:xfrm>
            <a:off x="3279142" y="4102211"/>
            <a:ext cx="1908251" cy="1107996"/>
          </a:xfrm>
          <a:prstGeom prst="rect">
            <a:avLst/>
          </a:prstGeom>
          <a:noFill/>
        </p:spPr>
        <p:txBody>
          <a:bodyPr wrap="square" rtlCol="0">
            <a:spAutoFit/>
          </a:bodyPr>
          <a:lstStyle/>
          <a:p>
            <a:r>
              <a:rPr lang="en-GB" sz="1650" dirty="0">
                <a:solidFill>
                  <a:schemeClr val="bg1"/>
                </a:solidFill>
                <a:latin typeface="Arial" panose="020B0604020202020204" pitchFamily="34" charset="0"/>
                <a:cs typeface="Arial" panose="020B0604020202020204" pitchFamily="34" charset="0"/>
              </a:rPr>
              <a:t>Guidelines, general instructions, warnings</a:t>
            </a:r>
          </a:p>
        </p:txBody>
      </p:sp>
      <p:sp>
        <p:nvSpPr>
          <p:cNvPr id="16" name="CasellaDiTesto 15">
            <a:extLst>
              <a:ext uri="{FF2B5EF4-FFF2-40B4-BE49-F238E27FC236}">
                <a16:creationId xmlns:a16="http://schemas.microsoft.com/office/drawing/2014/main" id="{607EDAAB-FA2C-448D-83E5-46E314EB1310}"/>
              </a:ext>
            </a:extLst>
          </p:cNvPr>
          <p:cNvSpPr txBox="1"/>
          <p:nvPr/>
        </p:nvSpPr>
        <p:spPr>
          <a:xfrm>
            <a:off x="166890" y="6293106"/>
            <a:ext cx="4090038" cy="295466"/>
          </a:xfrm>
          <a:prstGeom prst="rect">
            <a:avLst/>
          </a:prstGeom>
          <a:noFill/>
        </p:spPr>
        <p:txBody>
          <a:bodyPr wrap="square" rtlCol="0">
            <a:spAutoFit/>
          </a:bodyPr>
          <a:lstStyle/>
          <a:p>
            <a:r>
              <a:rPr lang="en-GB" sz="1320" i="1" dirty="0">
                <a:latin typeface="Arial" panose="020B0604020202020204" pitchFamily="34" charset="0"/>
                <a:cs typeface="Arial" panose="020B0604020202020204" pitchFamily="34" charset="0"/>
              </a:rPr>
              <a:t>* Any resolution action involving the SRF </a:t>
            </a:r>
            <a:r>
              <a:rPr lang="en-GB" sz="1320" i="1" dirty="0">
                <a:latin typeface="Arial" panose="020B0604020202020204" pitchFamily="34" charset="0"/>
                <a:cs typeface="Arial" panose="020B0604020202020204" pitchFamily="34" charset="0"/>
                <a:sym typeface="Wingdings" panose="05000000000000000000" pitchFamily="2" charset="2"/>
              </a:rPr>
              <a:t> SRB</a:t>
            </a:r>
            <a:endParaRPr lang="en-GB" sz="132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54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6FD255E-9C4C-4989-9D79-F61EB9A0E1F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1700" y="1507253"/>
            <a:ext cx="9736215" cy="5104978"/>
          </a:xfrm>
          <a:prstGeom prst="rect">
            <a:avLst/>
          </a:prstGeom>
        </p:spPr>
      </p:pic>
      <p:sp>
        <p:nvSpPr>
          <p:cNvPr id="3" name="Oval 5">
            <a:extLst>
              <a:ext uri="{FF2B5EF4-FFF2-40B4-BE49-F238E27FC236}">
                <a16:creationId xmlns:a16="http://schemas.microsoft.com/office/drawing/2014/main" id="{7B9DC92F-DE4A-4EF1-969E-52BD81703DE4}"/>
              </a:ext>
            </a:extLst>
          </p:cNvPr>
          <p:cNvSpPr>
            <a:spLocks noChangeArrowheads="1"/>
          </p:cNvSpPr>
          <p:nvPr/>
        </p:nvSpPr>
        <p:spPr bwMode="auto">
          <a:xfrm>
            <a:off x="3793569" y="2803698"/>
            <a:ext cx="2592475" cy="2512087"/>
          </a:xfrm>
          <a:prstGeom prst="ellipse">
            <a:avLst/>
          </a:prstGeom>
          <a:solidFill>
            <a:schemeClr val="accent1">
              <a:lumMod val="75000"/>
            </a:schemeClr>
          </a:solidFill>
          <a:ln w="6350">
            <a:noFill/>
            <a:round/>
            <a:headEnd/>
            <a:tailEnd/>
          </a:ln>
          <a:effectLst>
            <a:outerShdw blurRad="50800" dist="38100" dir="16200000" rotWithShape="0">
              <a:schemeClr val="bg1">
                <a:alpha val="40000"/>
              </a:schemeClr>
            </a:outerShdw>
          </a:effectLst>
        </p:spPr>
        <p:txBody>
          <a:bodyPr lIns="0" tIns="0" rIns="0" bIns="0" anchor="ctr" anchorCtr="1"/>
          <a:lstStyle>
            <a:defPPr>
              <a:defRPr lang="en-US"/>
            </a:defPPr>
            <a:lvl1pPr algn="ctr" rtl="0" eaLnBrk="0" fontAlgn="base" hangingPunct="0">
              <a:lnSpc>
                <a:spcPts val="1400"/>
              </a:lnSpc>
              <a:spcBef>
                <a:spcPct val="0"/>
              </a:spcBef>
              <a:spcAft>
                <a:spcPct val="0"/>
              </a:spcAft>
              <a:defRPr kumimoji="1" sz="1200" b="1" kern="1200">
                <a:solidFill>
                  <a:srgbClr val="000000"/>
                </a:solidFill>
                <a:latin typeface="Arial" charset="0"/>
                <a:ea typeface="+mn-ea"/>
                <a:cs typeface="+mn-cs"/>
              </a:defRPr>
            </a:lvl1pPr>
            <a:lvl2pPr marL="457200" algn="ctr" rtl="0" eaLnBrk="0" fontAlgn="base" hangingPunct="0">
              <a:lnSpc>
                <a:spcPts val="1400"/>
              </a:lnSpc>
              <a:spcBef>
                <a:spcPct val="0"/>
              </a:spcBef>
              <a:spcAft>
                <a:spcPct val="0"/>
              </a:spcAft>
              <a:defRPr kumimoji="1" sz="1200" b="1" kern="1200">
                <a:solidFill>
                  <a:srgbClr val="000000"/>
                </a:solidFill>
                <a:latin typeface="Arial" charset="0"/>
                <a:ea typeface="+mn-ea"/>
                <a:cs typeface="+mn-cs"/>
              </a:defRPr>
            </a:lvl2pPr>
            <a:lvl3pPr marL="914400" algn="ctr" rtl="0" eaLnBrk="0" fontAlgn="base" hangingPunct="0">
              <a:lnSpc>
                <a:spcPts val="1400"/>
              </a:lnSpc>
              <a:spcBef>
                <a:spcPct val="0"/>
              </a:spcBef>
              <a:spcAft>
                <a:spcPct val="0"/>
              </a:spcAft>
              <a:defRPr kumimoji="1" sz="1200" b="1" kern="1200">
                <a:solidFill>
                  <a:srgbClr val="000000"/>
                </a:solidFill>
                <a:latin typeface="Arial" charset="0"/>
                <a:ea typeface="+mn-ea"/>
                <a:cs typeface="+mn-cs"/>
              </a:defRPr>
            </a:lvl3pPr>
            <a:lvl4pPr marL="1371600" algn="ctr" rtl="0" eaLnBrk="0" fontAlgn="base" hangingPunct="0">
              <a:lnSpc>
                <a:spcPts val="1400"/>
              </a:lnSpc>
              <a:spcBef>
                <a:spcPct val="0"/>
              </a:spcBef>
              <a:spcAft>
                <a:spcPct val="0"/>
              </a:spcAft>
              <a:defRPr kumimoji="1" sz="1200" b="1" kern="1200">
                <a:solidFill>
                  <a:srgbClr val="000000"/>
                </a:solidFill>
                <a:latin typeface="Arial" charset="0"/>
                <a:ea typeface="+mn-ea"/>
                <a:cs typeface="+mn-cs"/>
              </a:defRPr>
            </a:lvl4pPr>
            <a:lvl5pPr marL="1828800" algn="ctr" rtl="0" eaLnBrk="0" fontAlgn="base" hangingPunct="0">
              <a:lnSpc>
                <a:spcPts val="1400"/>
              </a:lnSpc>
              <a:spcBef>
                <a:spcPct val="0"/>
              </a:spcBef>
              <a:spcAft>
                <a:spcPct val="0"/>
              </a:spcAft>
              <a:defRPr kumimoji="1" sz="1200" b="1" kern="1200">
                <a:solidFill>
                  <a:srgbClr val="000000"/>
                </a:solidFill>
                <a:latin typeface="Arial" charset="0"/>
                <a:ea typeface="+mn-ea"/>
                <a:cs typeface="+mn-cs"/>
              </a:defRPr>
            </a:lvl5pPr>
            <a:lvl6pPr marL="2286000" algn="l" defTabSz="914400" rtl="0" eaLnBrk="1" latinLnBrk="0" hangingPunct="1">
              <a:defRPr kumimoji="1" sz="1200" b="1" kern="1200">
                <a:solidFill>
                  <a:srgbClr val="000000"/>
                </a:solidFill>
                <a:latin typeface="Arial" charset="0"/>
                <a:ea typeface="+mn-ea"/>
                <a:cs typeface="+mn-cs"/>
              </a:defRPr>
            </a:lvl6pPr>
            <a:lvl7pPr marL="2743200" algn="l" defTabSz="914400" rtl="0" eaLnBrk="1" latinLnBrk="0" hangingPunct="1">
              <a:defRPr kumimoji="1" sz="1200" b="1" kern="1200">
                <a:solidFill>
                  <a:srgbClr val="000000"/>
                </a:solidFill>
                <a:latin typeface="Arial" charset="0"/>
                <a:ea typeface="+mn-ea"/>
                <a:cs typeface="+mn-cs"/>
              </a:defRPr>
            </a:lvl7pPr>
            <a:lvl8pPr marL="3200400" algn="l" defTabSz="914400" rtl="0" eaLnBrk="1" latinLnBrk="0" hangingPunct="1">
              <a:defRPr kumimoji="1" sz="1200" b="1" kern="1200">
                <a:solidFill>
                  <a:srgbClr val="000000"/>
                </a:solidFill>
                <a:latin typeface="Arial" charset="0"/>
                <a:ea typeface="+mn-ea"/>
                <a:cs typeface="+mn-cs"/>
              </a:defRPr>
            </a:lvl8pPr>
            <a:lvl9pPr marL="3657600" algn="l" defTabSz="914400" rtl="0" eaLnBrk="1" latinLnBrk="0" hangingPunct="1">
              <a:defRPr kumimoji="1" sz="1200" b="1" kern="1200">
                <a:solidFill>
                  <a:srgbClr val="000000"/>
                </a:solidFill>
                <a:latin typeface="Arial" charset="0"/>
                <a:ea typeface="+mn-ea"/>
                <a:cs typeface="+mn-cs"/>
              </a:defRPr>
            </a:lvl9pPr>
          </a:lstStyle>
          <a:p>
            <a:pPr>
              <a:defRPr/>
            </a:pPr>
            <a:r>
              <a:rPr kumimoji="0" lang="de-DE" sz="1320" dirty="0">
                <a:solidFill>
                  <a:schemeClr val="bg1"/>
                </a:solidFill>
              </a:rPr>
              <a:t> </a:t>
            </a:r>
            <a:r>
              <a:rPr kumimoji="0" lang="en-GB" sz="2000" dirty="0">
                <a:solidFill>
                  <a:schemeClr val="bg1"/>
                </a:solidFill>
              </a:rPr>
              <a:t>All these tools are to be financed with private resources</a:t>
            </a:r>
          </a:p>
        </p:txBody>
      </p:sp>
      <p:sp>
        <p:nvSpPr>
          <p:cNvPr id="4" name="Titolo 4">
            <a:extLst>
              <a:ext uri="{FF2B5EF4-FFF2-40B4-BE49-F238E27FC236}">
                <a16:creationId xmlns:a16="http://schemas.microsoft.com/office/drawing/2014/main" id="{846A8748-CA16-4775-8B71-8857597DC361}"/>
              </a:ext>
            </a:extLst>
          </p:cNvPr>
          <p:cNvSpPr txBox="1">
            <a:spLocks/>
          </p:cNvSpPr>
          <p:nvPr/>
        </p:nvSpPr>
        <p:spPr>
          <a:xfrm>
            <a:off x="1004792" y="413378"/>
            <a:ext cx="8048816" cy="1093874"/>
          </a:xfrm>
          <a:prstGeom prst="rect">
            <a:avLst/>
          </a:prstGeom>
        </p:spPr>
        <p:txBody>
          <a:bodyPr rtlCol="0"/>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en-GB" sz="3301" dirty="0"/>
              <a:t>Resolution tools</a:t>
            </a:r>
          </a:p>
        </p:txBody>
      </p:sp>
      <p:sp>
        <p:nvSpPr>
          <p:cNvPr id="5" name="CasellaDiTesto 4">
            <a:extLst>
              <a:ext uri="{FF2B5EF4-FFF2-40B4-BE49-F238E27FC236}">
                <a16:creationId xmlns:a16="http://schemas.microsoft.com/office/drawing/2014/main" id="{CC635641-6EA3-44BC-9CC1-3C39CA0835BB}"/>
              </a:ext>
            </a:extLst>
          </p:cNvPr>
          <p:cNvSpPr txBox="1"/>
          <p:nvPr/>
        </p:nvSpPr>
        <p:spPr>
          <a:xfrm>
            <a:off x="7643771" y="6810821"/>
            <a:ext cx="1959191" cy="435247"/>
          </a:xfrm>
          <a:prstGeom prst="rect">
            <a:avLst/>
          </a:prstGeom>
          <a:noFill/>
        </p:spPr>
        <p:txBody>
          <a:bodyPr wrap="none" rtlCol="0">
            <a:spAutoFit/>
          </a:bodyPr>
          <a:lstStyle/>
          <a:p>
            <a:pPr>
              <a:lnSpc>
                <a:spcPct val="90000"/>
              </a:lnSpc>
            </a:pPr>
            <a:r>
              <a:rPr lang="it-IT" sz="2476" b="1" dirty="0">
                <a:solidFill>
                  <a:schemeClr val="tx2">
                    <a:lumMod val="75000"/>
                  </a:schemeClr>
                </a:solidFill>
                <a:latin typeface="Arial" panose="020B0604020202020204" pitchFamily="34" charset="0"/>
                <a:cs typeface="Arial" panose="020B0604020202020204" pitchFamily="34" charset="0"/>
                <a:sym typeface="Wingdings" panose="05000000000000000000" pitchFamily="2" charset="2"/>
              </a:rPr>
              <a:t> </a:t>
            </a:r>
            <a:r>
              <a:rPr lang="it-IT" sz="2476" b="1" dirty="0">
                <a:solidFill>
                  <a:schemeClr val="tx2">
                    <a:lumMod val="75000"/>
                  </a:schemeClr>
                </a:solidFill>
                <a:latin typeface="Arial" panose="020B0604020202020204" pitchFamily="34" charset="0"/>
                <a:cs typeface="Arial" panose="020B0604020202020204" pitchFamily="34" charset="0"/>
              </a:rPr>
              <a:t>Module II</a:t>
            </a:r>
            <a:endParaRPr lang="en-GB" sz="2476"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0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62238C-F30B-464B-9F69-1B7E7465DB13}"/>
              </a:ext>
            </a:extLst>
          </p:cNvPr>
          <p:cNvSpPr txBox="1">
            <a:spLocks noChangeArrowheads="1"/>
          </p:cNvSpPr>
          <p:nvPr/>
        </p:nvSpPr>
        <p:spPr>
          <a:xfrm>
            <a:off x="555629" y="1640333"/>
            <a:ext cx="4174049" cy="1222284"/>
          </a:xfrm>
          <a:prstGeom prst="rect">
            <a:avLst/>
          </a:prstGeom>
          <a:extLst>
            <a:ext uri="{909E8E84-426E-40DD-AFC4-6F175D3DCCD1}">
              <a14:hiddenFill xmlns:a14="http://schemas.microsoft.com/office/drawing/2010/main">
                <a:solidFill>
                  <a:srgbClr val="FFFF99"/>
                </a:solidFill>
              </a14:hiddenFill>
            </a:ext>
          </a:extLst>
        </p:spPr>
        <p:txBody>
          <a:bodyPr vert="horz" lIns="37729" tIns="37729" rIns="37729" bIns="37729" rtlCol="0" anchor="ctr">
            <a:normAutofit fontScale="850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Clr>
                <a:schemeClr val="accent1"/>
              </a:buClr>
            </a:pPr>
            <a:r>
              <a:rPr lang="en-US" altLang="en-US" sz="2476" dirty="0">
                <a:latin typeface="Arial" panose="020B0604020202020204" pitchFamily="34" charset="0"/>
                <a:cs typeface="Arial" panose="020B0604020202020204" pitchFamily="34" charset="0"/>
              </a:rPr>
              <a:t>Preparation and prevention</a:t>
            </a:r>
          </a:p>
          <a:p>
            <a:pPr>
              <a:buClr>
                <a:schemeClr val="accent1"/>
              </a:buClr>
            </a:pPr>
            <a:r>
              <a:rPr lang="en-US" altLang="en-US" sz="2476" dirty="0">
                <a:latin typeface="Arial" panose="020B0604020202020204" pitchFamily="34" charset="0"/>
                <a:cs typeface="Arial" panose="020B0604020202020204" pitchFamily="34" charset="0"/>
              </a:rPr>
              <a:t>Early intervention</a:t>
            </a:r>
          </a:p>
          <a:p>
            <a:pPr>
              <a:buClr>
                <a:schemeClr val="accent1"/>
              </a:buClr>
            </a:pPr>
            <a:r>
              <a:rPr lang="en-US" altLang="en-US" sz="2476" dirty="0">
                <a:latin typeface="Arial" panose="020B0604020202020204" pitchFamily="34" charset="0"/>
                <a:cs typeface="Arial" panose="020B0604020202020204" pitchFamily="34" charset="0"/>
              </a:rPr>
              <a:t>Resolution</a:t>
            </a:r>
          </a:p>
        </p:txBody>
      </p:sp>
      <p:sp>
        <p:nvSpPr>
          <p:cNvPr id="5" name="CuadroTexto 4">
            <a:extLst>
              <a:ext uri="{FF2B5EF4-FFF2-40B4-BE49-F238E27FC236}">
                <a16:creationId xmlns:a16="http://schemas.microsoft.com/office/drawing/2014/main" id="{189A6824-34D6-ECFA-2AFB-977DA8A1A1EE}"/>
              </a:ext>
            </a:extLst>
          </p:cNvPr>
          <p:cNvSpPr txBox="1"/>
          <p:nvPr/>
        </p:nvSpPr>
        <p:spPr>
          <a:xfrm>
            <a:off x="5328723" y="1628448"/>
            <a:ext cx="4556393" cy="2022092"/>
          </a:xfrm>
          <a:prstGeom prst="rect">
            <a:avLst/>
          </a:prstGeom>
          <a:noFill/>
          <a:ln>
            <a:solidFill>
              <a:schemeClr val="accent3"/>
            </a:solidFill>
          </a:ln>
        </p:spPr>
        <p:txBody>
          <a:bodyPr wrap="square" rtlCol="0">
            <a:spAutoFit/>
          </a:bodyPr>
          <a:lstStyle/>
          <a:p>
            <a:pPr marL="282961" indent="-282961" fontAlgn="base">
              <a:spcBef>
                <a:spcPct val="20000"/>
              </a:spcBef>
              <a:spcAft>
                <a:spcPct val="0"/>
              </a:spcAft>
              <a:buClr>
                <a:schemeClr val="accent1"/>
              </a:buClr>
              <a:buSzPct val="70000"/>
              <a:buFont typeface="Wingdings" panose="05000000000000000000" pitchFamily="2" charset="2"/>
              <a:buChar char="¢"/>
            </a:pPr>
            <a:r>
              <a:rPr lang="en-US" altLang="en-US" sz="1650" b="1" dirty="0">
                <a:latin typeface="Arial" panose="020B0604020202020204" pitchFamily="34" charset="0"/>
                <a:cs typeface="Arial" panose="020B0604020202020204" pitchFamily="34" charset="0"/>
              </a:rPr>
              <a:t>Recovery plans</a:t>
            </a:r>
            <a:r>
              <a:rPr lang="en-US" altLang="en-US" sz="1650" dirty="0">
                <a:latin typeface="Arial" panose="020B0604020202020204" pitchFamily="34" charset="0"/>
                <a:cs typeface="Arial" panose="020B0604020202020204" pitchFamily="34" charset="0"/>
              </a:rPr>
              <a:t>, prepared by banks</a:t>
            </a:r>
          </a:p>
          <a:p>
            <a:pPr marL="282961" indent="-282961" fontAlgn="base">
              <a:spcBef>
                <a:spcPct val="20000"/>
              </a:spcBef>
              <a:spcAft>
                <a:spcPct val="0"/>
              </a:spcAft>
              <a:buClr>
                <a:schemeClr val="accent1"/>
              </a:buClr>
              <a:buSzPct val="70000"/>
              <a:buFont typeface="Wingdings" panose="05000000000000000000" pitchFamily="2" charset="2"/>
              <a:buChar char="¢"/>
            </a:pPr>
            <a:r>
              <a:rPr lang="en-US" altLang="en-US" sz="1650" b="1" dirty="0">
                <a:latin typeface="Arial" panose="020B0604020202020204" pitchFamily="34" charset="0"/>
                <a:cs typeface="Arial" panose="020B0604020202020204" pitchFamily="34" charset="0"/>
              </a:rPr>
              <a:t>Resolution plans</a:t>
            </a:r>
            <a:r>
              <a:rPr lang="en-US" altLang="en-US" sz="1650" dirty="0">
                <a:latin typeface="Arial" panose="020B0604020202020204" pitchFamily="34" charset="0"/>
                <a:cs typeface="Arial" panose="020B0604020202020204" pitchFamily="34" charset="0"/>
              </a:rPr>
              <a:t>, prepared by resolution authorities in cooperation with banks</a:t>
            </a:r>
          </a:p>
          <a:p>
            <a:pPr marL="282961" indent="-282961" fontAlgn="base">
              <a:spcBef>
                <a:spcPct val="20000"/>
              </a:spcBef>
              <a:spcAft>
                <a:spcPct val="0"/>
              </a:spcAft>
              <a:buClr>
                <a:schemeClr val="accent1"/>
              </a:buClr>
              <a:buSzPct val="70000"/>
              <a:buFont typeface="Wingdings" panose="05000000000000000000" pitchFamily="2" charset="2"/>
              <a:buChar char="¢"/>
            </a:pPr>
            <a:r>
              <a:rPr lang="en-US" altLang="en-US" sz="1650" b="1" dirty="0">
                <a:latin typeface="Arial" panose="020B0604020202020204" pitchFamily="34" charset="0"/>
                <a:cs typeface="Arial" panose="020B0604020202020204" pitchFamily="34" charset="0"/>
              </a:rPr>
              <a:t>Resolvability assessment</a:t>
            </a:r>
            <a:r>
              <a:rPr lang="en-US" altLang="en-US" sz="1650" dirty="0">
                <a:latin typeface="Arial" panose="020B0604020202020204" pitchFamily="34" charset="0"/>
                <a:cs typeface="Arial" panose="020B0604020202020204" pitchFamily="34" charset="0"/>
              </a:rPr>
              <a:t>, removal of potential obstacles to resolution</a:t>
            </a:r>
          </a:p>
          <a:p>
            <a:pPr marL="282961" indent="-282961" fontAlgn="base">
              <a:spcBef>
                <a:spcPct val="20000"/>
              </a:spcBef>
              <a:spcAft>
                <a:spcPct val="0"/>
              </a:spcAft>
              <a:buClr>
                <a:schemeClr val="accent1"/>
              </a:buClr>
              <a:buSzPct val="70000"/>
              <a:buFont typeface="Wingdings" panose="05000000000000000000" pitchFamily="2" charset="2"/>
              <a:buChar char="¢"/>
            </a:pPr>
            <a:r>
              <a:rPr lang="en-US" altLang="en-US" sz="1650" dirty="0">
                <a:latin typeface="Arial" panose="020B0604020202020204" pitchFamily="34" charset="0"/>
                <a:cs typeface="Arial" panose="020B0604020202020204" pitchFamily="34" charset="0"/>
              </a:rPr>
              <a:t>Minimum Requirement for own funds and Eligible Liabilities (</a:t>
            </a:r>
            <a:r>
              <a:rPr lang="en-US" altLang="en-US" sz="1650" b="1" dirty="0">
                <a:latin typeface="Arial" panose="020B0604020202020204" pitchFamily="34" charset="0"/>
                <a:cs typeface="Arial" panose="020B0604020202020204" pitchFamily="34" charset="0"/>
              </a:rPr>
              <a:t>MREL</a:t>
            </a:r>
            <a:r>
              <a:rPr lang="en-US" altLang="en-US" sz="1650" dirty="0">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56386FE8-3B58-8F13-1361-3586D012296A}"/>
              </a:ext>
            </a:extLst>
          </p:cNvPr>
          <p:cNvSpPr txBox="1"/>
          <p:nvPr/>
        </p:nvSpPr>
        <p:spPr>
          <a:xfrm>
            <a:off x="5486400" y="4029344"/>
            <a:ext cx="4398716" cy="2977418"/>
          </a:xfrm>
          <a:prstGeom prst="rect">
            <a:avLst/>
          </a:prstGeom>
          <a:noFill/>
          <a:ln>
            <a:solidFill>
              <a:schemeClr val="accent1"/>
            </a:solidFill>
          </a:ln>
        </p:spPr>
        <p:txBody>
          <a:bodyPr wrap="square" rtlCol="0">
            <a:spAutoFit/>
          </a:bodyPr>
          <a:lstStyle/>
          <a:p>
            <a:pPr algn="just" defTabSz="754563" fontAlgn="base">
              <a:spcBef>
                <a:spcPct val="20000"/>
              </a:spcBef>
              <a:spcAft>
                <a:spcPts val="248"/>
              </a:spcAft>
              <a:buSzPct val="70000"/>
            </a:pPr>
            <a:r>
              <a:rPr lang="en-US" altLang="en-US" sz="1485" dirty="0">
                <a:latin typeface="Arial" panose="020B0604020202020204" pitchFamily="34" charset="0"/>
                <a:cs typeface="Arial" panose="020B0604020202020204" pitchFamily="34" charset="0"/>
              </a:rPr>
              <a:t>ECB/NCAs have </a:t>
            </a:r>
            <a:r>
              <a:rPr lang="en-US" altLang="en-US" sz="1485" b="1" u="sng" dirty="0">
                <a:latin typeface="Arial" panose="020B0604020202020204" pitchFamily="34" charset="0"/>
                <a:cs typeface="Arial" panose="020B0604020202020204" pitchFamily="34" charset="0"/>
              </a:rPr>
              <a:t>early intervention powers</a:t>
            </a:r>
            <a:r>
              <a:rPr lang="en-US" altLang="en-US" sz="1485" dirty="0">
                <a:latin typeface="Arial" panose="020B0604020202020204" pitchFamily="34" charset="0"/>
                <a:cs typeface="Arial" panose="020B0604020202020204" pitchFamily="34" charset="0"/>
              </a:rPr>
              <a:t>:</a:t>
            </a:r>
          </a:p>
          <a:p>
            <a:pPr marL="282961" lvl="1" indent="-282961" algn="just" defTabSz="754563" fontAlgn="base">
              <a:spcBef>
                <a:spcPct val="20000"/>
              </a:spcBef>
              <a:spcAft>
                <a:spcPts val="248"/>
              </a:spcAft>
              <a:buSzPct val="70000"/>
              <a:buFont typeface="Wingdings" panose="05000000000000000000" pitchFamily="2" charset="2"/>
              <a:buChar char="¢"/>
            </a:pPr>
            <a:r>
              <a:rPr lang="en-US" altLang="en-US" sz="1485" dirty="0">
                <a:latin typeface="Arial" panose="020B0604020202020204" pitchFamily="34" charset="0"/>
                <a:cs typeface="Arial" panose="020B0604020202020204" pitchFamily="34" charset="0"/>
              </a:rPr>
              <a:t>Measures set out in  the </a:t>
            </a:r>
            <a:r>
              <a:rPr lang="en-US" altLang="en-US" sz="1485" b="1" dirty="0">
                <a:latin typeface="Arial" panose="020B0604020202020204" pitchFamily="34" charset="0"/>
                <a:cs typeface="Arial" panose="020B0604020202020204" pitchFamily="34" charset="0"/>
              </a:rPr>
              <a:t>recovery plan</a:t>
            </a:r>
          </a:p>
          <a:p>
            <a:pPr marL="282961" indent="-282961" algn="just" defTabSz="754563" fontAlgn="base">
              <a:spcBef>
                <a:spcPct val="20000"/>
              </a:spcBef>
              <a:buSzPct val="70000"/>
              <a:buFont typeface="Wingdings" panose="05000000000000000000" pitchFamily="2" charset="2"/>
              <a:buChar char="¢"/>
            </a:pPr>
            <a:r>
              <a:rPr lang="en-US" altLang="en-US" sz="1485" dirty="0">
                <a:latin typeface="Arial" panose="020B0604020202020204" pitchFamily="34" charset="0"/>
                <a:cs typeface="Arial" panose="020B0604020202020204" pitchFamily="34" charset="0"/>
              </a:rPr>
              <a:t>Requirement that firms draw up an </a:t>
            </a:r>
            <a:r>
              <a:rPr lang="en-US" altLang="en-US" sz="1485" b="1" dirty="0">
                <a:latin typeface="Arial" panose="020B0604020202020204" pitchFamily="34" charset="0"/>
                <a:cs typeface="Arial" panose="020B0604020202020204" pitchFamily="34" charset="0"/>
              </a:rPr>
              <a:t>action plan</a:t>
            </a:r>
            <a:r>
              <a:rPr lang="en-US" altLang="en-US" sz="1485" dirty="0">
                <a:latin typeface="Arial" panose="020B0604020202020204" pitchFamily="34" charset="0"/>
                <a:cs typeface="Arial" panose="020B0604020202020204" pitchFamily="34" charset="0"/>
              </a:rPr>
              <a:t> </a:t>
            </a:r>
          </a:p>
          <a:p>
            <a:pPr marL="282961" indent="-282961" algn="just" defTabSz="754563" fontAlgn="base">
              <a:spcBef>
                <a:spcPct val="20000"/>
              </a:spcBef>
              <a:buSzPct val="70000"/>
              <a:buFont typeface="Wingdings" panose="05000000000000000000" pitchFamily="2" charset="2"/>
              <a:buChar char="¢"/>
            </a:pPr>
            <a:r>
              <a:rPr lang="en-US" altLang="en-US" sz="1485" dirty="0">
                <a:latin typeface="Arial" panose="020B0604020202020204" pitchFamily="34" charset="0"/>
                <a:cs typeface="Arial" panose="020B0604020202020204" pitchFamily="34" charset="0"/>
              </a:rPr>
              <a:t>Request </a:t>
            </a:r>
            <a:r>
              <a:rPr lang="en-US" altLang="en-US" sz="1485" b="1" dirty="0">
                <a:latin typeface="Arial" panose="020B0604020202020204" pitchFamily="34" charset="0"/>
                <a:cs typeface="Arial" panose="020B0604020202020204" pitchFamily="34" charset="0"/>
              </a:rPr>
              <a:t>plan for debt restructuring </a:t>
            </a:r>
            <a:r>
              <a:rPr lang="en-US" altLang="en-US" sz="1485" dirty="0">
                <a:latin typeface="Arial" panose="020B0604020202020204" pitchFamily="34" charset="0"/>
                <a:cs typeface="Arial" panose="020B0604020202020204" pitchFamily="34" charset="0"/>
              </a:rPr>
              <a:t>with creditors</a:t>
            </a:r>
          </a:p>
          <a:p>
            <a:pPr marL="282961" indent="-282961" algn="just" defTabSz="754563" fontAlgn="base">
              <a:spcBef>
                <a:spcPct val="20000"/>
              </a:spcBef>
              <a:buSzPct val="70000"/>
              <a:buFont typeface="Wingdings" panose="05000000000000000000" pitchFamily="2" charset="2"/>
              <a:buChar char="¢"/>
            </a:pPr>
            <a:r>
              <a:rPr lang="en-US" altLang="en-US" sz="1485" dirty="0">
                <a:latin typeface="Arial" panose="020B0604020202020204" pitchFamily="34" charset="0"/>
                <a:cs typeface="Arial" panose="020B0604020202020204" pitchFamily="34" charset="0"/>
              </a:rPr>
              <a:t>Requirement to </a:t>
            </a:r>
            <a:r>
              <a:rPr lang="en-US" altLang="en-US" sz="1485" b="1" dirty="0">
                <a:latin typeface="Arial" panose="020B0604020202020204" pitchFamily="34" charset="0"/>
                <a:cs typeface="Arial" panose="020B0604020202020204" pitchFamily="34" charset="0"/>
              </a:rPr>
              <a:t>change the institution’s business strategy (…) </a:t>
            </a:r>
            <a:endParaRPr lang="en-US" altLang="en-US" sz="1485" dirty="0">
              <a:latin typeface="Arial" panose="020B0604020202020204" pitchFamily="34" charset="0"/>
              <a:cs typeface="Arial" panose="020B0604020202020204" pitchFamily="34" charset="0"/>
            </a:endParaRPr>
          </a:p>
          <a:p>
            <a:pPr algn="just" defTabSz="754563" fontAlgn="base">
              <a:spcBef>
                <a:spcPct val="20000"/>
              </a:spcBef>
              <a:spcAft>
                <a:spcPct val="0"/>
              </a:spcAft>
              <a:buSzPct val="70000"/>
            </a:pPr>
            <a:r>
              <a:rPr lang="en-US" altLang="en-US" sz="1485" dirty="0">
                <a:latin typeface="Arial" panose="020B0604020202020204" pitchFamily="34" charset="0"/>
                <a:cs typeface="Arial" panose="020B0604020202020204" pitchFamily="34" charset="0"/>
              </a:rPr>
              <a:t>If not sufficient:</a:t>
            </a:r>
          </a:p>
          <a:p>
            <a:pPr marL="282961" indent="-282961" algn="just" defTabSz="754563" fontAlgn="base">
              <a:spcBef>
                <a:spcPct val="20000"/>
              </a:spcBef>
              <a:spcAft>
                <a:spcPct val="0"/>
              </a:spcAft>
              <a:buSzPct val="70000"/>
              <a:buFont typeface="Wingdings" panose="05000000000000000000" pitchFamily="2" charset="2"/>
              <a:buChar char="¢"/>
            </a:pPr>
            <a:r>
              <a:rPr lang="en-US" altLang="en-US" sz="1485" dirty="0">
                <a:latin typeface="Arial" panose="020B0604020202020204" pitchFamily="34" charset="0"/>
                <a:cs typeface="Arial" panose="020B0604020202020204" pitchFamily="34" charset="0"/>
              </a:rPr>
              <a:t>Removal of </a:t>
            </a:r>
            <a:r>
              <a:rPr lang="en-US" altLang="en-US" sz="1485" b="1" dirty="0">
                <a:latin typeface="Arial" panose="020B0604020202020204" pitchFamily="34" charset="0"/>
                <a:cs typeface="Arial" panose="020B0604020202020204" pitchFamily="34" charset="0"/>
              </a:rPr>
              <a:t>senior</a:t>
            </a:r>
            <a:r>
              <a:rPr lang="en-US" altLang="en-US" sz="1485" dirty="0">
                <a:latin typeface="Arial" panose="020B0604020202020204" pitchFamily="34" charset="0"/>
                <a:cs typeface="Arial" panose="020B0604020202020204" pitchFamily="34" charset="0"/>
              </a:rPr>
              <a:t> </a:t>
            </a:r>
            <a:r>
              <a:rPr lang="en-US" altLang="en-US" sz="1485" b="1" dirty="0">
                <a:latin typeface="Arial" panose="020B0604020202020204" pitchFamily="34" charset="0"/>
                <a:cs typeface="Arial" panose="020B0604020202020204" pitchFamily="34" charset="0"/>
              </a:rPr>
              <a:t>managers</a:t>
            </a:r>
            <a:endParaRPr lang="en-US" altLang="en-US" sz="1485" dirty="0">
              <a:latin typeface="Arial" panose="020B0604020202020204" pitchFamily="34" charset="0"/>
              <a:cs typeface="Arial" panose="020B0604020202020204" pitchFamily="34" charset="0"/>
            </a:endParaRPr>
          </a:p>
          <a:p>
            <a:pPr marL="282961" indent="-282961" algn="just" defTabSz="754563" fontAlgn="base">
              <a:spcBef>
                <a:spcPct val="20000"/>
              </a:spcBef>
              <a:spcAft>
                <a:spcPct val="0"/>
              </a:spcAft>
              <a:buSzPct val="70000"/>
              <a:buFont typeface="Wingdings" panose="05000000000000000000" pitchFamily="2" charset="2"/>
              <a:buChar char="¢"/>
            </a:pPr>
            <a:r>
              <a:rPr lang="en-US" altLang="en-US" sz="1485" dirty="0">
                <a:latin typeface="Arial" panose="020B0604020202020204" pitchFamily="34" charset="0"/>
                <a:cs typeface="Arial" panose="020B0604020202020204" pitchFamily="34" charset="0"/>
              </a:rPr>
              <a:t>Appointment of a </a:t>
            </a:r>
            <a:r>
              <a:rPr lang="en-US" altLang="en-US" sz="1485" b="1" dirty="0">
                <a:latin typeface="Arial" panose="020B0604020202020204" pitchFamily="34" charset="0"/>
                <a:cs typeface="Arial" panose="020B0604020202020204" pitchFamily="34" charset="0"/>
              </a:rPr>
              <a:t>temporary administrator</a:t>
            </a:r>
            <a:endParaRPr lang="en-US" altLang="en-US" sz="1485" dirty="0">
              <a:latin typeface="Arial" panose="020B0604020202020204" pitchFamily="34" charset="0"/>
              <a:cs typeface="Arial" panose="020B0604020202020204" pitchFamily="34" charset="0"/>
            </a:endParaRPr>
          </a:p>
        </p:txBody>
      </p:sp>
      <p:sp>
        <p:nvSpPr>
          <p:cNvPr id="16" name="Rettangolo 2">
            <a:extLst>
              <a:ext uri="{FF2B5EF4-FFF2-40B4-BE49-F238E27FC236}">
                <a16:creationId xmlns:a16="http://schemas.microsoft.com/office/drawing/2014/main" id="{F0692C73-A002-79E7-BC47-5401A2CF4A26}"/>
              </a:ext>
            </a:extLst>
          </p:cNvPr>
          <p:cNvSpPr/>
          <p:nvPr/>
        </p:nvSpPr>
        <p:spPr>
          <a:xfrm>
            <a:off x="455467" y="3430856"/>
            <a:ext cx="4950545" cy="3676738"/>
          </a:xfrm>
          <a:prstGeom prst="rect">
            <a:avLst/>
          </a:prstGeom>
          <a:ln>
            <a:solidFill>
              <a:schemeClr val="accent4"/>
            </a:solidFill>
          </a:ln>
        </p:spPr>
        <p:txBody>
          <a:bodyPr vert="horz" lIns="37729" tIns="37729" rIns="37729" bIns="37729" rtlCol="0">
            <a:normAutofit fontScale="92500" lnSpcReduction="10000"/>
          </a:bodyPr>
          <a:lstStyle/>
          <a:p>
            <a:pPr algn="ctr" defTabSz="754563">
              <a:lnSpc>
                <a:spcPct val="90000"/>
              </a:lnSpc>
              <a:spcAft>
                <a:spcPts val="495"/>
              </a:spcAft>
              <a:buClr>
                <a:schemeClr val="accent1"/>
              </a:buClr>
              <a:defRPr/>
            </a:pPr>
            <a:r>
              <a:rPr lang="en-US" sz="1980" spc="83" dirty="0">
                <a:solidFill>
                  <a:schemeClr val="tx1">
                    <a:lumMod val="95000"/>
                    <a:lumOff val="5000"/>
                  </a:schemeClr>
                </a:solidFill>
              </a:rPr>
              <a:t>RESOLUTION STAGES</a:t>
            </a:r>
          </a:p>
          <a:p>
            <a:pPr defTabSz="754563">
              <a:lnSpc>
                <a:spcPct val="90000"/>
              </a:lnSpc>
              <a:spcAft>
                <a:spcPts val="495"/>
              </a:spcAft>
              <a:buClr>
                <a:schemeClr val="accent1"/>
              </a:buClr>
              <a:defRPr/>
            </a:pPr>
            <a:r>
              <a:rPr lang="en-US" sz="1650" b="1" dirty="0">
                <a:latin typeface="Arial" panose="020B0604020202020204" pitchFamily="34" charset="0"/>
                <a:cs typeface="Arial" panose="020B0604020202020204" pitchFamily="34" charset="0"/>
              </a:rPr>
              <a:t>Step 1: Failing or Likely to Fail (FOLTF) Determination </a:t>
            </a:r>
            <a:r>
              <a:rPr lang="en-US" sz="1650" dirty="0">
                <a:latin typeface="Arial" panose="020B0604020202020204" pitchFamily="34" charset="0"/>
                <a:cs typeface="Arial" panose="020B0604020202020204" pitchFamily="34" charset="0"/>
              </a:rPr>
              <a:t>(Art. 18 SRMR) </a:t>
            </a:r>
          </a:p>
          <a:p>
            <a:pPr marL="660243" lvl="1" indent="-282961" defTabSz="754563">
              <a:lnSpc>
                <a:spcPct val="90000"/>
              </a:lnSpc>
              <a:spcAft>
                <a:spcPts val="495"/>
              </a:spcAft>
              <a:buClr>
                <a:schemeClr val="accent1"/>
              </a:buClr>
              <a:buFont typeface="Wingdings" panose="05000000000000000000" pitchFamily="2" charset="2"/>
              <a:buChar char="Ø"/>
              <a:defRPr/>
            </a:pPr>
            <a:r>
              <a:rPr lang="en-US" sz="1650" dirty="0">
                <a:latin typeface="Arial" panose="020B0604020202020204" pitchFamily="34" charset="0"/>
                <a:cs typeface="Arial" panose="020B0604020202020204" pitchFamily="34" charset="0"/>
              </a:rPr>
              <a:t>ECB notifies SRB and European Comm (DG FISMA)</a:t>
            </a:r>
          </a:p>
          <a:p>
            <a:pPr marL="660243" lvl="1" indent="-282961" defTabSz="754563">
              <a:lnSpc>
                <a:spcPct val="90000"/>
              </a:lnSpc>
              <a:spcAft>
                <a:spcPts val="495"/>
              </a:spcAft>
              <a:buClr>
                <a:schemeClr val="accent1"/>
              </a:buClr>
              <a:buFont typeface="Wingdings" panose="05000000000000000000" pitchFamily="2" charset="2"/>
              <a:buChar char="Ø"/>
              <a:defRPr/>
            </a:pPr>
            <a:r>
              <a:rPr lang="en-US" sz="1650" dirty="0">
                <a:latin typeface="Arial" panose="020B0604020202020204" pitchFamily="34" charset="0"/>
                <a:cs typeface="Arial" panose="020B0604020202020204" pitchFamily="34" charset="0"/>
              </a:rPr>
              <a:t>SRB could also determine on its own initiative that a bank is FOLTF</a:t>
            </a:r>
          </a:p>
          <a:p>
            <a:pPr marL="660243" lvl="1" indent="-282961" defTabSz="754563">
              <a:lnSpc>
                <a:spcPct val="90000"/>
              </a:lnSpc>
              <a:spcAft>
                <a:spcPts val="495"/>
              </a:spcAft>
              <a:buClr>
                <a:schemeClr val="accent1"/>
              </a:buClr>
              <a:buFont typeface="Wingdings" panose="05000000000000000000" pitchFamily="2" charset="2"/>
              <a:buChar char="Ø"/>
              <a:defRPr/>
            </a:pPr>
            <a:r>
              <a:rPr lang="en-US" sz="1650" dirty="0">
                <a:latin typeface="Arial" panose="020B0604020202020204" pitchFamily="34" charset="0"/>
                <a:cs typeface="Arial" panose="020B0604020202020204" pitchFamily="34" charset="0"/>
              </a:rPr>
              <a:t>Challengeable decision? </a:t>
            </a:r>
            <a:r>
              <a:rPr lang="en-US" sz="1650" dirty="0">
                <a:latin typeface="Arial" panose="020B0604020202020204" pitchFamily="34" charset="0"/>
                <a:cs typeface="Arial" panose="020B0604020202020204" pitchFamily="34" charset="0"/>
                <a:sym typeface="Wingdings" panose="05000000000000000000" pitchFamily="2" charset="2"/>
              </a:rPr>
              <a:t> Module II</a:t>
            </a:r>
            <a:endParaRPr lang="en-US" sz="1650" dirty="0">
              <a:latin typeface="Arial" panose="020B0604020202020204" pitchFamily="34" charset="0"/>
              <a:cs typeface="Arial" panose="020B0604020202020204" pitchFamily="34" charset="0"/>
            </a:endParaRPr>
          </a:p>
          <a:p>
            <a:pPr defTabSz="754563">
              <a:lnSpc>
                <a:spcPct val="90000"/>
              </a:lnSpc>
              <a:spcAft>
                <a:spcPts val="495"/>
              </a:spcAft>
              <a:buClr>
                <a:schemeClr val="accent1"/>
              </a:buClr>
              <a:defRPr/>
            </a:pPr>
            <a:r>
              <a:rPr lang="en-US" sz="1650" b="1" dirty="0">
                <a:latin typeface="Arial" panose="020B0604020202020204" pitchFamily="34" charset="0"/>
                <a:cs typeface="Arial" panose="020B0604020202020204" pitchFamily="34" charset="0"/>
              </a:rPr>
              <a:t>Step 2: SRB assesses whether the 3 conditions for resolution are met</a:t>
            </a:r>
          </a:p>
          <a:p>
            <a:pPr marL="660243" lvl="1" indent="-282961" defTabSz="754563">
              <a:lnSpc>
                <a:spcPct val="90000"/>
              </a:lnSpc>
              <a:spcAft>
                <a:spcPts val="495"/>
              </a:spcAft>
              <a:buClr>
                <a:schemeClr val="accent1"/>
              </a:buClr>
              <a:buFont typeface="Wingdings" panose="05000000000000000000" pitchFamily="2" charset="2"/>
              <a:buChar char="Ø"/>
            </a:pPr>
            <a:r>
              <a:rPr lang="en-US" altLang="en-US" sz="1650" dirty="0">
                <a:latin typeface="Arial" panose="020B0604020202020204" pitchFamily="34" charset="0"/>
                <a:cs typeface="Arial" panose="020B0604020202020204" pitchFamily="34" charset="0"/>
              </a:rPr>
              <a:t>The bank is failing or likely to fail (FOLTF)</a:t>
            </a:r>
          </a:p>
          <a:p>
            <a:pPr marL="660243" lvl="1" indent="-282961" defTabSz="754563">
              <a:lnSpc>
                <a:spcPct val="90000"/>
              </a:lnSpc>
              <a:spcAft>
                <a:spcPts val="495"/>
              </a:spcAft>
              <a:buClr>
                <a:schemeClr val="accent1"/>
              </a:buClr>
              <a:buFont typeface="Wingdings" panose="05000000000000000000" pitchFamily="2" charset="2"/>
              <a:buChar char="Ø"/>
            </a:pPr>
            <a:r>
              <a:rPr lang="en-US" altLang="en-US" sz="1650" dirty="0">
                <a:latin typeface="Arial" panose="020B0604020202020204" pitchFamily="34" charset="0"/>
                <a:cs typeface="Arial" panose="020B0604020202020204" pitchFamily="34" charset="0"/>
              </a:rPr>
              <a:t>No alternative private sector solution or supervisory action would prevent failure in a reasonable timeframe</a:t>
            </a:r>
          </a:p>
          <a:p>
            <a:pPr marL="660243" lvl="1" indent="-282961" defTabSz="754563">
              <a:lnSpc>
                <a:spcPct val="90000"/>
              </a:lnSpc>
              <a:spcAft>
                <a:spcPts val="495"/>
              </a:spcAft>
              <a:buClr>
                <a:schemeClr val="accent1"/>
              </a:buClr>
              <a:buFont typeface="Wingdings" panose="05000000000000000000" pitchFamily="2" charset="2"/>
              <a:buChar char="Ø"/>
            </a:pPr>
            <a:r>
              <a:rPr lang="en-US" altLang="en-US" sz="1650" dirty="0">
                <a:latin typeface="Arial" panose="020B0604020202020204" pitchFamily="34" charset="0"/>
                <a:cs typeface="Arial" panose="020B0604020202020204" pitchFamily="34" charset="0"/>
              </a:rPr>
              <a:t>Resolution action is necessary in the public interest</a:t>
            </a:r>
            <a:endParaRPr lang="en-US" sz="1650" dirty="0">
              <a:latin typeface="Arial" panose="020B0604020202020204" pitchFamily="34" charset="0"/>
              <a:cs typeface="Arial" panose="020B0604020202020204" pitchFamily="34" charset="0"/>
            </a:endParaRPr>
          </a:p>
        </p:txBody>
      </p:sp>
      <p:sp>
        <p:nvSpPr>
          <p:cNvPr id="18" name="Flecha abajo 17">
            <a:extLst>
              <a:ext uri="{FF2B5EF4-FFF2-40B4-BE49-F238E27FC236}">
                <a16:creationId xmlns:a16="http://schemas.microsoft.com/office/drawing/2014/main" id="{49D1C342-CA1F-153A-0E79-62303467826C}"/>
              </a:ext>
            </a:extLst>
          </p:cNvPr>
          <p:cNvSpPr/>
          <p:nvPr/>
        </p:nvSpPr>
        <p:spPr>
          <a:xfrm>
            <a:off x="2032461" y="2782230"/>
            <a:ext cx="415945" cy="5682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IT" sz="1650"/>
          </a:p>
        </p:txBody>
      </p:sp>
      <p:sp>
        <p:nvSpPr>
          <p:cNvPr id="19" name="Flecha derecha 18">
            <a:extLst>
              <a:ext uri="{FF2B5EF4-FFF2-40B4-BE49-F238E27FC236}">
                <a16:creationId xmlns:a16="http://schemas.microsoft.com/office/drawing/2014/main" id="{25F8A606-6758-5021-374A-77E3E4677768}"/>
              </a:ext>
            </a:extLst>
          </p:cNvPr>
          <p:cNvSpPr/>
          <p:nvPr/>
        </p:nvSpPr>
        <p:spPr>
          <a:xfrm>
            <a:off x="4729679" y="1723708"/>
            <a:ext cx="452435" cy="3026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IT" sz="1650"/>
          </a:p>
        </p:txBody>
      </p:sp>
      <p:sp>
        <p:nvSpPr>
          <p:cNvPr id="9" name="Flecha derecha 18">
            <a:extLst>
              <a:ext uri="{FF2B5EF4-FFF2-40B4-BE49-F238E27FC236}">
                <a16:creationId xmlns:a16="http://schemas.microsoft.com/office/drawing/2014/main" id="{E4D4EF41-CB14-C9A8-F58A-E621B99F8D66}"/>
              </a:ext>
            </a:extLst>
          </p:cNvPr>
          <p:cNvSpPr/>
          <p:nvPr/>
        </p:nvSpPr>
        <p:spPr>
          <a:xfrm rot="1440000">
            <a:off x="2763808" y="3156204"/>
            <a:ext cx="3616385" cy="2138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IT" sz="1650"/>
          </a:p>
        </p:txBody>
      </p:sp>
      <p:sp>
        <p:nvSpPr>
          <p:cNvPr id="11" name="Titolo 4">
            <a:extLst>
              <a:ext uri="{FF2B5EF4-FFF2-40B4-BE49-F238E27FC236}">
                <a16:creationId xmlns:a16="http://schemas.microsoft.com/office/drawing/2014/main" id="{349FBC87-546B-F104-83DB-A227B1606898}"/>
              </a:ext>
            </a:extLst>
          </p:cNvPr>
          <p:cNvSpPr txBox="1">
            <a:spLocks/>
          </p:cNvSpPr>
          <p:nvPr/>
        </p:nvSpPr>
        <p:spPr>
          <a:xfrm>
            <a:off x="1004792" y="581077"/>
            <a:ext cx="8048816" cy="1093874"/>
          </a:xfrm>
          <a:prstGeom prst="rect">
            <a:avLst/>
          </a:prstGeom>
        </p:spPr>
        <p:txBody>
          <a:bodyPr rtlCol="0"/>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en-GB" sz="3301" dirty="0"/>
              <a:t>3 Phases</a:t>
            </a:r>
          </a:p>
        </p:txBody>
      </p:sp>
    </p:spTree>
    <p:extLst>
      <p:ext uri="{BB962C8B-B14F-4D97-AF65-F5344CB8AC3E}">
        <p14:creationId xmlns:p14="http://schemas.microsoft.com/office/powerpoint/2010/main" val="187513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18" grpId="0" animBg="1"/>
      <p:bldP spid="19"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FA4390E-520F-4800-B440-5C424B80D59D}"/>
              </a:ext>
            </a:extLst>
          </p:cNvPr>
          <p:cNvPicPr>
            <a:picLocks noChangeAspect="1"/>
          </p:cNvPicPr>
          <p:nvPr/>
        </p:nvPicPr>
        <p:blipFill rotWithShape="1">
          <a:blip r:embed="rId2"/>
          <a:srcRect t="316" r="1" b="9925"/>
          <a:stretch/>
        </p:blipFill>
        <p:spPr>
          <a:xfrm>
            <a:off x="625425" y="1865849"/>
            <a:ext cx="8807551" cy="4782946"/>
          </a:xfrm>
          <a:prstGeom prst="rect">
            <a:avLst/>
          </a:prstGeom>
          <a:noFill/>
        </p:spPr>
      </p:pic>
      <p:sp>
        <p:nvSpPr>
          <p:cNvPr id="3" name="Titolo 4">
            <a:extLst>
              <a:ext uri="{FF2B5EF4-FFF2-40B4-BE49-F238E27FC236}">
                <a16:creationId xmlns:a16="http://schemas.microsoft.com/office/drawing/2014/main" id="{24B801A3-2D7C-4054-B81B-2CB31C5D6309}"/>
              </a:ext>
            </a:extLst>
          </p:cNvPr>
          <p:cNvSpPr txBox="1">
            <a:spLocks/>
          </p:cNvSpPr>
          <p:nvPr/>
        </p:nvSpPr>
        <p:spPr>
          <a:xfrm>
            <a:off x="1539790" y="576668"/>
            <a:ext cx="8048816" cy="1093874"/>
          </a:xfrm>
          <a:prstGeom prst="rect">
            <a:avLst/>
          </a:prstGeom>
        </p:spPr>
        <p:txBody>
          <a:bodyPr rtlCol="0"/>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GB" sz="3301" dirty="0"/>
              <a:t>Stakeholders involved</a:t>
            </a:r>
          </a:p>
        </p:txBody>
      </p:sp>
    </p:spTree>
    <p:extLst>
      <p:ext uri="{BB962C8B-B14F-4D97-AF65-F5344CB8AC3E}">
        <p14:creationId xmlns:p14="http://schemas.microsoft.com/office/powerpoint/2010/main" val="25845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4">
            <a:extLst>
              <a:ext uri="{FF2B5EF4-FFF2-40B4-BE49-F238E27FC236}">
                <a16:creationId xmlns:a16="http://schemas.microsoft.com/office/drawing/2014/main" id="{52CC2219-4979-4D63-9955-833244B387A8}"/>
              </a:ext>
            </a:extLst>
          </p:cNvPr>
          <p:cNvSpPr txBox="1">
            <a:spLocks/>
          </p:cNvSpPr>
          <p:nvPr/>
        </p:nvSpPr>
        <p:spPr>
          <a:xfrm>
            <a:off x="1457855" y="424100"/>
            <a:ext cx="6615074" cy="1237505"/>
          </a:xfrm>
          <a:prstGeom prst="rect">
            <a:avLst/>
          </a:prstGeom>
        </p:spPr>
        <p:txBody>
          <a:bodyPr vert="horz" lIns="75458" tIns="37729" rIns="75458" bIns="37729" rtlCol="0" anchor="ctr">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nSpc>
                <a:spcPct val="80000"/>
              </a:lnSpc>
              <a:spcAft>
                <a:spcPts val="495"/>
              </a:spcAft>
            </a:pPr>
            <a:r>
              <a:rPr lang="en-US" sz="4126" spc="83" dirty="0">
                <a:solidFill>
                  <a:schemeClr val="tx1">
                    <a:lumMod val="95000"/>
                    <a:lumOff val="5000"/>
                  </a:schemeClr>
                </a:solidFill>
              </a:rPr>
              <a:t>REFORM of CMDI framework (2023)</a:t>
            </a:r>
          </a:p>
        </p:txBody>
      </p:sp>
      <p:sp>
        <p:nvSpPr>
          <p:cNvPr id="3" name="Rettangolo 2">
            <a:extLst>
              <a:ext uri="{FF2B5EF4-FFF2-40B4-BE49-F238E27FC236}">
                <a16:creationId xmlns:a16="http://schemas.microsoft.com/office/drawing/2014/main" id="{1EE426F8-6511-444C-94B7-AC173155E7D3}"/>
              </a:ext>
            </a:extLst>
          </p:cNvPr>
          <p:cNvSpPr/>
          <p:nvPr/>
        </p:nvSpPr>
        <p:spPr>
          <a:xfrm>
            <a:off x="251209" y="1818750"/>
            <a:ext cx="9144000" cy="5004079"/>
          </a:xfrm>
          <a:prstGeom prst="rect">
            <a:avLst/>
          </a:prstGeom>
        </p:spPr>
        <p:txBody>
          <a:bodyPr vert="horz" lIns="37729" tIns="37729" rIns="37729" bIns="37729" rtlCol="0">
            <a:normAutofit/>
          </a:bodyPr>
          <a:lstStyle/>
          <a:p>
            <a:pPr marL="141481" lvl="1" defTabSz="754563">
              <a:lnSpc>
                <a:spcPct val="90000"/>
              </a:lnSpc>
              <a:spcBef>
                <a:spcPts val="619"/>
              </a:spcBef>
              <a:buClr>
                <a:schemeClr val="accent1"/>
              </a:buClr>
              <a:buFont typeface="Arial" panose="020B0604020202020204" pitchFamily="34" charset="0"/>
              <a:buChar char="•"/>
              <a:defRPr/>
            </a:pPr>
            <a:endParaRPr lang="en-US" sz="1403" b="1" dirty="0">
              <a:latin typeface="Arial" panose="020B0604020202020204" pitchFamily="34" charset="0"/>
              <a:cs typeface="Arial" panose="020B0604020202020204" pitchFamily="34" charset="0"/>
            </a:endParaRPr>
          </a:p>
          <a:p>
            <a:pPr marL="754563" lvl="1" indent="-377281" defTabSz="754563">
              <a:lnSpc>
                <a:spcPct val="90000"/>
              </a:lnSpc>
              <a:buClr>
                <a:schemeClr val="accent1"/>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Legislative proposal to revise BRRD, SRMR and DGSD published by the European Commission in April 2023</a:t>
            </a:r>
          </a:p>
          <a:p>
            <a:pPr marL="754563" lvl="1" indent="-377281" defTabSz="754563">
              <a:lnSpc>
                <a:spcPct val="90000"/>
              </a:lnSpc>
              <a:buClr>
                <a:schemeClr val="accent1"/>
              </a:buClr>
              <a:buFont typeface="Wingdings" panose="05000000000000000000" pitchFamily="2" charset="2"/>
              <a:buChar char="§"/>
              <a:defRPr/>
            </a:pPr>
            <a:endParaRPr lang="en-US" sz="2200" dirty="0">
              <a:latin typeface="Arial" panose="020B0604020202020204" pitchFamily="34" charset="0"/>
              <a:cs typeface="Arial" panose="020B0604020202020204" pitchFamily="34" charset="0"/>
            </a:endParaRPr>
          </a:p>
          <a:p>
            <a:pPr marL="754563" lvl="1" indent="-377281" defTabSz="754563">
              <a:lnSpc>
                <a:spcPct val="90000"/>
              </a:lnSpc>
              <a:buClr>
                <a:schemeClr val="accent1"/>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Draws on lessons learned from the first years of application of the framework: improving the ability to deal with the failure of small and medium-sized banks</a:t>
            </a:r>
          </a:p>
          <a:p>
            <a:pPr lvl="1" defTabSz="754563">
              <a:lnSpc>
                <a:spcPct val="90000"/>
              </a:lnSpc>
              <a:buClr>
                <a:schemeClr val="accent1"/>
              </a:buClr>
              <a:defRPr/>
            </a:pPr>
            <a:endParaRPr lang="en-US" sz="2200" dirty="0">
              <a:latin typeface="Arial" panose="020B0604020202020204" pitchFamily="34" charset="0"/>
              <a:cs typeface="Arial" panose="020B0604020202020204" pitchFamily="34" charset="0"/>
            </a:endParaRPr>
          </a:p>
          <a:p>
            <a:pPr marL="754563" lvl="1" indent="-377281" defTabSz="754563">
              <a:lnSpc>
                <a:spcPct val="90000"/>
              </a:lnSpc>
              <a:buClr>
                <a:schemeClr val="accent1"/>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Broaden scope of resolution (criticality at regional, not only national level)</a:t>
            </a:r>
          </a:p>
          <a:p>
            <a:pPr lvl="1" defTabSz="754563">
              <a:lnSpc>
                <a:spcPct val="90000"/>
              </a:lnSpc>
              <a:buClr>
                <a:schemeClr val="accent1"/>
              </a:buClr>
              <a:defRPr/>
            </a:pPr>
            <a:endParaRPr lang="en-US" sz="2200" dirty="0">
              <a:latin typeface="Arial" panose="020B0604020202020204" pitchFamily="34" charset="0"/>
              <a:cs typeface="Arial" panose="020B0604020202020204" pitchFamily="34" charset="0"/>
            </a:endParaRPr>
          </a:p>
          <a:p>
            <a:pPr marL="754563" lvl="1" indent="-377281" defTabSz="754563">
              <a:lnSpc>
                <a:spcPct val="90000"/>
              </a:lnSpc>
              <a:buClr>
                <a:schemeClr val="accent1"/>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Facilitate use of DGS funding (e.g., general instead of tiered depositor preference, harmonization of least cost test)</a:t>
            </a:r>
          </a:p>
          <a:p>
            <a:pPr lvl="1" defTabSz="754563">
              <a:lnSpc>
                <a:spcPct val="90000"/>
              </a:lnSpc>
              <a:buClr>
                <a:schemeClr val="accent1"/>
              </a:buClr>
              <a:defRPr/>
            </a:pPr>
            <a:endParaRPr lang="en-US" sz="2200" dirty="0">
              <a:latin typeface="Arial" panose="020B0604020202020204" pitchFamily="34" charset="0"/>
              <a:cs typeface="Arial" panose="020B0604020202020204" pitchFamily="34" charset="0"/>
            </a:endParaRPr>
          </a:p>
          <a:p>
            <a:pPr marL="754563" lvl="1" indent="-377281" defTabSz="754563">
              <a:lnSpc>
                <a:spcPct val="90000"/>
              </a:lnSpc>
              <a:buClr>
                <a:schemeClr val="accent1"/>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Legislative process: European Parliament and Council</a:t>
            </a:r>
          </a:p>
          <a:p>
            <a:pPr lvl="1" defTabSz="754563">
              <a:lnSpc>
                <a:spcPct val="90000"/>
              </a:lnSpc>
              <a:buClr>
                <a:schemeClr val="accent1"/>
              </a:buClr>
              <a:defRPr/>
            </a:pPr>
            <a:endParaRPr lang="en-US" sz="1403" dirty="0">
              <a:latin typeface="Arial" panose="020B0604020202020204" pitchFamily="34" charset="0"/>
              <a:cs typeface="Arial" panose="020B0604020202020204" pitchFamily="34" charset="0"/>
            </a:endParaRPr>
          </a:p>
          <a:p>
            <a:pPr marL="754563" lvl="1" indent="-377281" defTabSz="754563">
              <a:lnSpc>
                <a:spcPct val="90000"/>
              </a:lnSpc>
              <a:buClr>
                <a:schemeClr val="accent1"/>
              </a:buClr>
              <a:buFont typeface="Wingdings" panose="05000000000000000000" pitchFamily="2" charset="2"/>
              <a:buChar char="§"/>
              <a:defRPr/>
            </a:pPr>
            <a:endParaRPr lang="en-US" sz="140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8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D63C-D666-E37F-7A56-EEA298A6C967}"/>
              </a:ext>
            </a:extLst>
          </p:cNvPr>
          <p:cNvSpPr>
            <a:spLocks noGrp="1"/>
          </p:cNvSpPr>
          <p:nvPr>
            <p:ph type="title"/>
          </p:nvPr>
        </p:nvSpPr>
        <p:spPr>
          <a:xfrm>
            <a:off x="251460" y="518160"/>
            <a:ext cx="9555480" cy="697691"/>
          </a:xfrm>
        </p:spPr>
        <p:txBody>
          <a:bodyPr>
            <a:normAutofit/>
          </a:bodyPr>
          <a:lstStyle/>
          <a:p>
            <a:pPr algn="ctr"/>
            <a:r>
              <a:rPr lang="nl-NL" sz="4800" dirty="0" err="1">
                <a:solidFill>
                  <a:schemeClr val="tx1"/>
                </a:solidFill>
              </a:rPr>
              <a:t>Outline</a:t>
            </a:r>
            <a:endParaRPr lang="nl-NL" sz="4800" dirty="0">
              <a:solidFill>
                <a:schemeClr val="tx1"/>
              </a:solidFill>
            </a:endParaRPr>
          </a:p>
        </p:txBody>
      </p:sp>
      <p:sp>
        <p:nvSpPr>
          <p:cNvPr id="3" name="Slide Number Placeholder 2">
            <a:extLst>
              <a:ext uri="{FF2B5EF4-FFF2-40B4-BE49-F238E27FC236}">
                <a16:creationId xmlns:a16="http://schemas.microsoft.com/office/drawing/2014/main" id="{C91DF8A2-3BC0-66EB-D012-ACA243128847}"/>
              </a:ext>
            </a:extLst>
          </p:cNvPr>
          <p:cNvSpPr>
            <a:spLocks noGrp="1"/>
          </p:cNvSpPr>
          <p:nvPr>
            <p:ph type="sldNum" sz="quarter" idx="4"/>
          </p:nvPr>
        </p:nvSpPr>
        <p:spPr/>
        <p:txBody>
          <a:bodyPr/>
          <a:lstStyle/>
          <a:p>
            <a:fld id="{B5A84162-BF9B-4E52-A7B3-D49CEE524444}" type="slidenum">
              <a:rPr lang="en-US" smtClean="0"/>
              <a:pPr/>
              <a:t>1</a:t>
            </a:fld>
            <a:endParaRPr lang="en-US" dirty="0"/>
          </a:p>
        </p:txBody>
      </p:sp>
      <p:sp>
        <p:nvSpPr>
          <p:cNvPr id="4" name="Text Placeholder 3">
            <a:extLst>
              <a:ext uri="{FF2B5EF4-FFF2-40B4-BE49-F238E27FC236}">
                <a16:creationId xmlns:a16="http://schemas.microsoft.com/office/drawing/2014/main" id="{007EFCF3-D43B-557D-C620-3DEA0A4702EF}"/>
              </a:ext>
            </a:extLst>
          </p:cNvPr>
          <p:cNvSpPr>
            <a:spLocks noGrp="1"/>
          </p:cNvSpPr>
          <p:nvPr>
            <p:ph type="body" sz="quarter" idx="11"/>
          </p:nvPr>
        </p:nvSpPr>
        <p:spPr>
          <a:xfrm>
            <a:off x="503238" y="1708220"/>
            <a:ext cx="9051925" cy="5546020"/>
          </a:xfrm>
        </p:spPr>
        <p:txBody>
          <a:bodyPr>
            <a:normAutofit/>
          </a:bodyPr>
          <a:lstStyle/>
          <a:p>
            <a:r>
              <a:rPr lang="nl-NL" dirty="0"/>
              <a:t>I</a:t>
            </a:r>
            <a:r>
              <a:rPr lang="en-US" dirty="0"/>
              <a:t>) Development from 2008 onwards: Resolution &amp; Capital (25 min)</a:t>
            </a:r>
          </a:p>
          <a:p>
            <a:pPr lvl="2"/>
            <a:r>
              <a:rPr lang="en-US" sz="1600" dirty="0"/>
              <a:t>Dodd Frank &amp; Single Point of Entry, TLAC/MREL and liquidity requirements (15 min)</a:t>
            </a:r>
          </a:p>
          <a:p>
            <a:pPr lvl="2"/>
            <a:r>
              <a:rPr lang="en-US" sz="1600" dirty="0"/>
              <a:t>BRRD and EU rules (10 min)</a:t>
            </a:r>
          </a:p>
          <a:p>
            <a:pPr lvl="2"/>
            <a:endParaRPr lang="en-US" sz="800" dirty="0"/>
          </a:p>
          <a:p>
            <a:r>
              <a:rPr lang="en-US" sz="2200" dirty="0"/>
              <a:t>II) What worked and what did not? (25 min)</a:t>
            </a:r>
          </a:p>
          <a:p>
            <a:pPr lvl="1"/>
            <a:r>
              <a:rPr lang="en-US" sz="1600" dirty="0"/>
              <a:t>US Experience (15 min)</a:t>
            </a:r>
          </a:p>
          <a:p>
            <a:pPr lvl="2"/>
            <a:r>
              <a:rPr lang="en-US" sz="1600" dirty="0"/>
              <a:t>US: SVB (10 min)</a:t>
            </a:r>
          </a:p>
          <a:p>
            <a:pPr lvl="2"/>
            <a:r>
              <a:rPr lang="en-US" sz="1600" dirty="0"/>
              <a:t>US: First Republic and Signature (3 min)</a:t>
            </a:r>
          </a:p>
          <a:p>
            <a:pPr lvl="2"/>
            <a:r>
              <a:rPr lang="en-US" sz="1600" dirty="0"/>
              <a:t>Was focus on large banks too narrow? How different are small banks from big banks? (2 min)</a:t>
            </a:r>
          </a:p>
          <a:p>
            <a:pPr lvl="1"/>
            <a:r>
              <a:rPr lang="en-US" sz="1600" dirty="0"/>
              <a:t>European Experience (10 min)</a:t>
            </a:r>
          </a:p>
          <a:p>
            <a:pPr lvl="2"/>
            <a:r>
              <a:rPr lang="en-US" sz="1600" dirty="0"/>
              <a:t>Banco Popular (Spain), BBRD applied</a:t>
            </a:r>
          </a:p>
          <a:p>
            <a:pPr lvl="2"/>
            <a:r>
              <a:rPr lang="en-US" sz="1600" dirty="0"/>
              <a:t>Swiss experience, in Europe but outside EU</a:t>
            </a:r>
          </a:p>
          <a:p>
            <a:pPr lvl="2"/>
            <a:endParaRPr lang="en-US" sz="800" dirty="0"/>
          </a:p>
          <a:p>
            <a:r>
              <a:rPr lang="en-US" sz="2200" dirty="0"/>
              <a:t>III) Policy debate and way forward (25 min)</a:t>
            </a:r>
            <a:endParaRPr lang="en-US" sz="1400" dirty="0"/>
          </a:p>
        </p:txBody>
      </p:sp>
    </p:spTree>
    <p:extLst>
      <p:ext uri="{BB962C8B-B14F-4D97-AF65-F5344CB8AC3E}">
        <p14:creationId xmlns:p14="http://schemas.microsoft.com/office/powerpoint/2010/main" val="1710318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64C550-FD44-7246-A4A7-BE8F9D05DC80}"/>
              </a:ext>
            </a:extLst>
          </p:cNvPr>
          <p:cNvSpPr>
            <a:spLocks noGrp="1"/>
          </p:cNvSpPr>
          <p:nvPr>
            <p:ph type="sldNum" sz="quarter" idx="4"/>
          </p:nvPr>
        </p:nvSpPr>
        <p:spPr/>
        <p:txBody>
          <a:bodyPr/>
          <a:lstStyle/>
          <a:p>
            <a:fld id="{B5A84162-BF9B-4E52-A7B3-D49CEE524444}" type="slidenum">
              <a:rPr lang="en-US" smtClean="0"/>
              <a:pPr/>
              <a:t>19</a:t>
            </a:fld>
            <a:endParaRPr lang="en-US" dirty="0"/>
          </a:p>
        </p:txBody>
      </p:sp>
      <p:sp>
        <p:nvSpPr>
          <p:cNvPr id="4" name="Text Placeholder 3">
            <a:extLst>
              <a:ext uri="{FF2B5EF4-FFF2-40B4-BE49-F238E27FC236}">
                <a16:creationId xmlns:a16="http://schemas.microsoft.com/office/drawing/2014/main" id="{39783203-C0CD-634C-3C99-C302C9B8BD3F}"/>
              </a:ext>
            </a:extLst>
          </p:cNvPr>
          <p:cNvSpPr>
            <a:spLocks noGrp="1"/>
          </p:cNvSpPr>
          <p:nvPr>
            <p:ph type="body" sz="quarter" idx="11"/>
          </p:nvPr>
        </p:nvSpPr>
        <p:spPr/>
        <p:txBody>
          <a:bodyPr/>
          <a:lstStyle/>
          <a:p>
            <a:pPr marL="0" indent="0" algn="ctr">
              <a:buNone/>
            </a:pPr>
            <a:endParaRPr lang="nl-NL" sz="3200" dirty="0"/>
          </a:p>
          <a:p>
            <a:pPr marL="0" indent="0" algn="ctr">
              <a:buNone/>
            </a:pPr>
            <a:r>
              <a:rPr lang="nl-NL" sz="3200" dirty="0" err="1"/>
              <a:t>What</a:t>
            </a:r>
            <a:r>
              <a:rPr lang="nl-NL" sz="3200" dirty="0"/>
              <a:t> </a:t>
            </a:r>
            <a:r>
              <a:rPr lang="nl-NL" sz="3200" dirty="0" err="1"/>
              <a:t>worked</a:t>
            </a:r>
            <a:r>
              <a:rPr lang="nl-NL" sz="3200" dirty="0"/>
              <a:t> </a:t>
            </a:r>
            <a:r>
              <a:rPr lang="nl-NL" sz="3200" dirty="0" err="1"/>
              <a:t>and</a:t>
            </a:r>
            <a:r>
              <a:rPr lang="nl-NL" sz="3200" dirty="0"/>
              <a:t> </a:t>
            </a:r>
            <a:r>
              <a:rPr lang="nl-NL" sz="3200" dirty="0" err="1"/>
              <a:t>what</a:t>
            </a:r>
            <a:r>
              <a:rPr lang="nl-NL" sz="3200" dirty="0"/>
              <a:t> </a:t>
            </a:r>
            <a:r>
              <a:rPr lang="nl-NL" sz="3200" dirty="0" err="1"/>
              <a:t>did</a:t>
            </a:r>
            <a:r>
              <a:rPr lang="nl-NL" sz="3200" dirty="0"/>
              <a:t> </a:t>
            </a:r>
            <a:r>
              <a:rPr lang="nl-NL" sz="3200" dirty="0" err="1"/>
              <a:t>not</a:t>
            </a:r>
            <a:r>
              <a:rPr lang="nl-NL" sz="3200" dirty="0"/>
              <a:t>? </a:t>
            </a:r>
          </a:p>
          <a:p>
            <a:pPr marL="0" indent="0" algn="ctr">
              <a:buNone/>
            </a:pPr>
            <a:endParaRPr lang="nl-NL" sz="3200" dirty="0"/>
          </a:p>
          <a:p>
            <a:pPr marL="0" indent="0" algn="ctr">
              <a:buNone/>
            </a:pPr>
            <a:r>
              <a:rPr lang="nl-NL" sz="3200" dirty="0"/>
              <a:t>US &amp; EU </a:t>
            </a:r>
            <a:r>
              <a:rPr lang="nl-NL" sz="3200" dirty="0" err="1"/>
              <a:t>Experiences</a:t>
            </a:r>
            <a:endParaRPr lang="nl-NL" sz="3200" dirty="0"/>
          </a:p>
          <a:p>
            <a:endParaRPr lang="nl-NL" dirty="0"/>
          </a:p>
        </p:txBody>
      </p:sp>
    </p:spTree>
    <p:extLst>
      <p:ext uri="{BB962C8B-B14F-4D97-AF65-F5344CB8AC3E}">
        <p14:creationId xmlns:p14="http://schemas.microsoft.com/office/powerpoint/2010/main" val="140296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The Failure and Resolution of </a:t>
            </a:r>
            <a:br>
              <a:rPr lang="en-US" dirty="0">
                <a:solidFill>
                  <a:schemeClr val="tx1"/>
                </a:solidFill>
              </a:rPr>
            </a:br>
            <a:r>
              <a:rPr lang="en-US" dirty="0">
                <a:solidFill>
                  <a:schemeClr val="tx1"/>
                </a:solidFill>
              </a:rPr>
              <a:t>Silicon Valley Bank </a:t>
            </a:r>
          </a:p>
        </p:txBody>
      </p:sp>
      <p:sp>
        <p:nvSpPr>
          <p:cNvPr id="8" name="Subtitle 7"/>
          <p:cNvSpPr>
            <a:spLocks noGrp="1"/>
          </p:cNvSpPr>
          <p:nvPr>
            <p:ph type="subTitle" sz="quarter" idx="1"/>
          </p:nvPr>
        </p:nvSpPr>
        <p:spPr>
          <a:xfrm>
            <a:off x="468092" y="5166119"/>
            <a:ext cx="9122215" cy="1558078"/>
          </a:xfrm>
        </p:spPr>
        <p:txBody>
          <a:bodyPr/>
          <a:lstStyle/>
          <a:p>
            <a:r>
              <a:rPr lang="en-US" sz="1760" dirty="0"/>
              <a:t>Lisa Schweitzer</a:t>
            </a:r>
          </a:p>
          <a:p>
            <a:r>
              <a:rPr lang="en-US" sz="1760" dirty="0">
                <a:hlinkClick r:id="rId3"/>
              </a:rPr>
              <a:t>lschweitzer@cgsh.com</a:t>
            </a:r>
            <a:r>
              <a:rPr lang="en-US" sz="1760" dirty="0"/>
              <a:t> </a:t>
            </a:r>
          </a:p>
          <a:p>
            <a:r>
              <a:rPr lang="en-US" sz="1760" dirty="0"/>
              <a:t>Cleary Gottlieb Steen &amp; Hamilton LLP </a:t>
            </a:r>
          </a:p>
          <a:p>
            <a:r>
              <a:rPr lang="en-US" sz="1760" dirty="0"/>
              <a:t>June 11, 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An unprecedented storm</a:t>
            </a:r>
          </a:p>
        </p:txBody>
      </p:sp>
      <p:sp>
        <p:nvSpPr>
          <p:cNvPr id="3" name="Rectangle 2">
            <a:extLst>
              <a:ext uri="{FF2B5EF4-FFF2-40B4-BE49-F238E27FC236}">
                <a16:creationId xmlns:a16="http://schemas.microsoft.com/office/drawing/2014/main" id="{293754A9-98B4-413B-34D7-6796212EF834}"/>
              </a:ext>
            </a:extLst>
          </p:cNvPr>
          <p:cNvSpPr/>
          <p:nvPr/>
        </p:nvSpPr>
        <p:spPr>
          <a:xfrm>
            <a:off x="493606" y="1817077"/>
            <a:ext cx="8968740" cy="4835183"/>
          </a:xfrm>
          <a:prstGeom prst="rect">
            <a:avLst/>
          </a:prstGeom>
          <a:solidFill>
            <a:srgbClr val="FAF5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bIns="100584" rtlCol="0" anchor="ctr" anchorCtr="0">
            <a:noAutofit/>
          </a:bodyPr>
          <a:lstStyle/>
          <a:p>
            <a:pPr marL="0" lvl="1" algn="just">
              <a:spcAft>
                <a:spcPts val="330"/>
              </a:spcAft>
              <a:tabLst>
                <a:tab pos="317818" algn="l"/>
              </a:tabLst>
            </a:pPr>
            <a:r>
              <a:rPr lang="en-US" dirty="0">
                <a:solidFill>
                  <a:prstClr val="black"/>
                </a:solidFill>
                <a:latin typeface="Times" panose="02020603050405020304" pitchFamily="18" charset="0"/>
                <a:cs typeface="Times" panose="02020603050405020304" pitchFamily="18" charset="0"/>
              </a:rPr>
              <a:t>“</a:t>
            </a:r>
            <a:r>
              <a:rPr lang="en-US" dirty="0">
                <a:solidFill>
                  <a:srgbClr val="221E1F"/>
                </a:solidFill>
                <a:latin typeface="Times" panose="02020603050405020304" pitchFamily="18" charset="0"/>
                <a:cs typeface="Times" panose="02020603050405020304" pitchFamily="18" charset="0"/>
              </a:rPr>
              <a:t>On March 9, SVB lost over $40 billion in deposits, and SVBFG management expected to lose over $100 billion more on March 10. </a:t>
            </a:r>
            <a:r>
              <a:rPr lang="en-US" b="1" dirty="0">
                <a:solidFill>
                  <a:srgbClr val="221E1F"/>
                </a:solidFill>
                <a:latin typeface="Times" panose="02020603050405020304" pitchFamily="18" charset="0"/>
                <a:cs typeface="Times" panose="02020603050405020304" pitchFamily="18" charset="0"/>
              </a:rPr>
              <a:t> </a:t>
            </a:r>
            <a:r>
              <a:rPr lang="en-US" dirty="0">
                <a:solidFill>
                  <a:srgbClr val="221E1F"/>
                </a:solidFill>
                <a:latin typeface="Times" panose="02020603050405020304" pitchFamily="18" charset="0"/>
                <a:cs typeface="Times" panose="02020603050405020304" pitchFamily="18" charset="0"/>
              </a:rPr>
              <a:t>This deposit outflow was remarkable in terms of scale and scope and represented roughly 85 percent of the bank’s deposit base.  By comparison, estimates suggest that the failure of Wachovia in 2008 included about $10 billion in outflows over 8 days, while the failure of Washington Mutual in 2008 included $19 billion over 16 days.”</a:t>
            </a:r>
          </a:p>
          <a:p>
            <a:pPr marL="0" lvl="1" algn="r">
              <a:spcAft>
                <a:spcPts val="330"/>
              </a:spcAft>
              <a:tabLst>
                <a:tab pos="317818" algn="l"/>
              </a:tabLst>
            </a:pPr>
            <a:r>
              <a:rPr lang="en-US" sz="1540" dirty="0">
                <a:solidFill>
                  <a:srgbClr val="221E1F"/>
                </a:solidFill>
                <a:latin typeface="Times" panose="02020603050405020304" pitchFamily="18" charset="0"/>
                <a:cs typeface="Times" panose="02020603050405020304" pitchFamily="18" charset="0"/>
              </a:rPr>
              <a:t>-Federal Reserve Board April 2023 report</a:t>
            </a:r>
          </a:p>
          <a:p>
            <a:pPr marL="0" lvl="1">
              <a:spcAft>
                <a:spcPts val="330"/>
              </a:spcAft>
              <a:tabLst>
                <a:tab pos="317818" algn="l"/>
              </a:tabLst>
            </a:pPr>
            <a:endParaRPr lang="en-US" sz="1540" dirty="0">
              <a:solidFill>
                <a:prstClr val="black"/>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483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80B7A83-BE65-A9E0-7B0F-13AE969F5D1C}"/>
              </a:ext>
            </a:extLst>
          </p:cNvPr>
          <p:cNvGraphicFramePr>
            <a:graphicFrameLocks noGrp="1"/>
          </p:cNvGraphicFramePr>
          <p:nvPr/>
        </p:nvGraphicFramePr>
        <p:xfrm>
          <a:off x="251462" y="3728087"/>
          <a:ext cx="9555480" cy="1022604"/>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667084816"/>
                    </a:ext>
                  </a:extLst>
                </a:gridCol>
                <a:gridCol w="868680">
                  <a:extLst>
                    <a:ext uri="{9D8B030D-6E8A-4147-A177-3AD203B41FA5}">
                      <a16:colId xmlns:a16="http://schemas.microsoft.com/office/drawing/2014/main" val="1716672245"/>
                    </a:ext>
                  </a:extLst>
                </a:gridCol>
                <a:gridCol w="868680">
                  <a:extLst>
                    <a:ext uri="{9D8B030D-6E8A-4147-A177-3AD203B41FA5}">
                      <a16:colId xmlns:a16="http://schemas.microsoft.com/office/drawing/2014/main" val="650347815"/>
                    </a:ext>
                  </a:extLst>
                </a:gridCol>
                <a:gridCol w="868680">
                  <a:extLst>
                    <a:ext uri="{9D8B030D-6E8A-4147-A177-3AD203B41FA5}">
                      <a16:colId xmlns:a16="http://schemas.microsoft.com/office/drawing/2014/main" val="1869909088"/>
                    </a:ext>
                  </a:extLst>
                </a:gridCol>
                <a:gridCol w="868680">
                  <a:extLst>
                    <a:ext uri="{9D8B030D-6E8A-4147-A177-3AD203B41FA5}">
                      <a16:colId xmlns:a16="http://schemas.microsoft.com/office/drawing/2014/main" val="1290282946"/>
                    </a:ext>
                  </a:extLst>
                </a:gridCol>
                <a:gridCol w="868680">
                  <a:extLst>
                    <a:ext uri="{9D8B030D-6E8A-4147-A177-3AD203B41FA5}">
                      <a16:colId xmlns:a16="http://schemas.microsoft.com/office/drawing/2014/main" val="2902409925"/>
                    </a:ext>
                  </a:extLst>
                </a:gridCol>
                <a:gridCol w="868680">
                  <a:extLst>
                    <a:ext uri="{9D8B030D-6E8A-4147-A177-3AD203B41FA5}">
                      <a16:colId xmlns:a16="http://schemas.microsoft.com/office/drawing/2014/main" val="619536292"/>
                    </a:ext>
                  </a:extLst>
                </a:gridCol>
                <a:gridCol w="868680">
                  <a:extLst>
                    <a:ext uri="{9D8B030D-6E8A-4147-A177-3AD203B41FA5}">
                      <a16:colId xmlns:a16="http://schemas.microsoft.com/office/drawing/2014/main" val="935187229"/>
                    </a:ext>
                  </a:extLst>
                </a:gridCol>
                <a:gridCol w="868680">
                  <a:extLst>
                    <a:ext uri="{9D8B030D-6E8A-4147-A177-3AD203B41FA5}">
                      <a16:colId xmlns:a16="http://schemas.microsoft.com/office/drawing/2014/main" val="2990689729"/>
                    </a:ext>
                  </a:extLst>
                </a:gridCol>
                <a:gridCol w="868680">
                  <a:extLst>
                    <a:ext uri="{9D8B030D-6E8A-4147-A177-3AD203B41FA5}">
                      <a16:colId xmlns:a16="http://schemas.microsoft.com/office/drawing/2014/main" val="1818634894"/>
                    </a:ext>
                  </a:extLst>
                </a:gridCol>
                <a:gridCol w="868680">
                  <a:extLst>
                    <a:ext uri="{9D8B030D-6E8A-4147-A177-3AD203B41FA5}">
                      <a16:colId xmlns:a16="http://schemas.microsoft.com/office/drawing/2014/main" val="2184879016"/>
                    </a:ext>
                  </a:extLst>
                </a:gridCol>
              </a:tblGrid>
              <a:tr h="301752">
                <a:tc>
                  <a:txBody>
                    <a:bodyPr/>
                    <a:lstStyle/>
                    <a:p>
                      <a:pPr algn="ctr"/>
                      <a:r>
                        <a:rPr lang="en-US" sz="1300" b="0" dirty="0">
                          <a:solidFill>
                            <a:schemeClr val="tx1"/>
                          </a:solidFill>
                        </a:rPr>
                        <a:t>1</a:t>
                      </a:r>
                    </a:p>
                  </a:txBody>
                  <a:tcPr marL="100584" marR="100584" marT="50292" marB="50292" anchor="ctr">
                    <a:solidFill>
                      <a:srgbClr val="B4B4B4"/>
                    </a:solidFill>
                  </a:tcPr>
                </a:tc>
                <a:tc>
                  <a:txBody>
                    <a:bodyPr/>
                    <a:lstStyle/>
                    <a:p>
                      <a:pPr algn="ctr"/>
                      <a:r>
                        <a:rPr lang="en-US" sz="1300" b="0" dirty="0">
                          <a:solidFill>
                            <a:schemeClr val="tx1"/>
                          </a:solidFill>
                        </a:rPr>
                        <a:t>2</a:t>
                      </a:r>
                    </a:p>
                  </a:txBody>
                  <a:tcPr marL="100584" marR="100584" marT="50292" marB="50292" anchor="ctr">
                    <a:solidFill>
                      <a:srgbClr val="B4B4B4"/>
                    </a:solidFill>
                  </a:tcPr>
                </a:tc>
                <a:tc>
                  <a:txBody>
                    <a:bodyPr/>
                    <a:lstStyle/>
                    <a:p>
                      <a:pPr algn="ctr"/>
                      <a:r>
                        <a:rPr lang="en-US" sz="1300" b="0" dirty="0">
                          <a:solidFill>
                            <a:schemeClr val="tx1"/>
                          </a:solidFill>
                        </a:rPr>
                        <a:t>3</a:t>
                      </a:r>
                    </a:p>
                  </a:txBody>
                  <a:tcPr marL="100584" marR="100584" marT="50292" marB="50292" anchor="ctr">
                    <a:solidFill>
                      <a:srgbClr val="B4B4B4"/>
                    </a:solidFill>
                  </a:tcPr>
                </a:tc>
                <a:tc>
                  <a:txBody>
                    <a:bodyPr/>
                    <a:lstStyle/>
                    <a:p>
                      <a:pPr algn="ctr"/>
                      <a:r>
                        <a:rPr lang="en-US" sz="1300" b="0" dirty="0">
                          <a:solidFill>
                            <a:schemeClr val="tx1"/>
                          </a:solidFill>
                        </a:rPr>
                        <a:t>4</a:t>
                      </a:r>
                    </a:p>
                  </a:txBody>
                  <a:tcPr marL="100584" marR="100584" marT="50292" marB="50292" anchor="ctr">
                    <a:solidFill>
                      <a:srgbClr val="B4B4B4"/>
                    </a:solidFill>
                  </a:tcPr>
                </a:tc>
                <a:tc>
                  <a:txBody>
                    <a:bodyPr/>
                    <a:lstStyle/>
                    <a:p>
                      <a:pPr algn="ctr"/>
                      <a:r>
                        <a:rPr lang="en-US" sz="1300" b="0" dirty="0">
                          <a:solidFill>
                            <a:schemeClr val="tx1"/>
                          </a:solidFill>
                        </a:rPr>
                        <a:t>5</a:t>
                      </a:r>
                    </a:p>
                  </a:txBody>
                  <a:tcPr marL="100584" marR="100584" marT="50292" marB="50292" anchor="ctr">
                    <a:solidFill>
                      <a:srgbClr val="B4B4B4"/>
                    </a:solidFill>
                  </a:tcPr>
                </a:tc>
                <a:tc>
                  <a:txBody>
                    <a:bodyPr/>
                    <a:lstStyle/>
                    <a:p>
                      <a:pPr algn="ctr"/>
                      <a:r>
                        <a:rPr lang="en-US" sz="1300" b="0" dirty="0">
                          <a:solidFill>
                            <a:schemeClr val="tx1"/>
                          </a:solidFill>
                        </a:rPr>
                        <a:t>6</a:t>
                      </a:r>
                    </a:p>
                  </a:txBody>
                  <a:tcPr marL="100584" marR="100584" marT="50292" marB="50292" anchor="ctr">
                    <a:solidFill>
                      <a:srgbClr val="B4B4B4"/>
                    </a:solidFill>
                  </a:tcPr>
                </a:tc>
                <a:tc>
                  <a:txBody>
                    <a:bodyPr/>
                    <a:lstStyle/>
                    <a:p>
                      <a:pPr algn="ctr"/>
                      <a:r>
                        <a:rPr lang="en-US" sz="1300" b="0" dirty="0">
                          <a:solidFill>
                            <a:schemeClr val="tx1"/>
                          </a:solidFill>
                        </a:rPr>
                        <a:t>7</a:t>
                      </a:r>
                    </a:p>
                  </a:txBody>
                  <a:tcPr marL="100584" marR="100584" marT="50292" marB="50292" anchor="ctr">
                    <a:solidFill>
                      <a:srgbClr val="B4B4B4"/>
                    </a:solidFill>
                  </a:tcPr>
                </a:tc>
                <a:tc>
                  <a:txBody>
                    <a:bodyPr/>
                    <a:lstStyle/>
                    <a:p>
                      <a:pPr algn="ctr"/>
                      <a:r>
                        <a:rPr lang="en-US" sz="1300" b="0" dirty="0">
                          <a:solidFill>
                            <a:schemeClr val="tx1"/>
                          </a:solidFill>
                        </a:rPr>
                        <a:t>8</a:t>
                      </a:r>
                    </a:p>
                  </a:txBody>
                  <a:tcPr marL="100584" marR="100584" marT="50292" marB="50292" anchor="ctr">
                    <a:solidFill>
                      <a:srgbClr val="B4B4B4"/>
                    </a:solidFill>
                  </a:tcPr>
                </a:tc>
                <a:tc>
                  <a:txBody>
                    <a:bodyPr/>
                    <a:lstStyle/>
                    <a:p>
                      <a:pPr algn="ctr"/>
                      <a:r>
                        <a:rPr lang="en-US" sz="1300" b="0" dirty="0">
                          <a:solidFill>
                            <a:schemeClr val="tx1"/>
                          </a:solidFill>
                        </a:rPr>
                        <a:t>9</a:t>
                      </a:r>
                    </a:p>
                  </a:txBody>
                  <a:tcPr marL="100584" marR="100584" marT="50292" marB="50292" anchor="ctr">
                    <a:solidFill>
                      <a:srgbClr val="B4B4B4"/>
                    </a:solidFill>
                  </a:tcPr>
                </a:tc>
                <a:tc>
                  <a:txBody>
                    <a:bodyPr/>
                    <a:lstStyle/>
                    <a:p>
                      <a:pPr algn="ctr"/>
                      <a:r>
                        <a:rPr lang="en-US" sz="1300" b="0" dirty="0">
                          <a:solidFill>
                            <a:schemeClr val="tx1"/>
                          </a:solidFill>
                        </a:rPr>
                        <a:t>10</a:t>
                      </a:r>
                    </a:p>
                  </a:txBody>
                  <a:tcPr marL="100584" marR="100584" marT="50292" marB="50292" anchor="ctr">
                    <a:solidFill>
                      <a:srgbClr val="B4B4B4"/>
                    </a:solidFill>
                  </a:tcPr>
                </a:tc>
                <a:tc>
                  <a:txBody>
                    <a:bodyPr/>
                    <a:lstStyle/>
                    <a:p>
                      <a:pPr algn="ctr"/>
                      <a:r>
                        <a:rPr lang="en-US" sz="1300" b="0" dirty="0">
                          <a:solidFill>
                            <a:schemeClr val="tx1"/>
                          </a:solidFill>
                        </a:rPr>
                        <a:t>11</a:t>
                      </a:r>
                    </a:p>
                  </a:txBody>
                  <a:tcPr marL="100584" marR="100584" marT="50292" marB="50292" anchor="ctr">
                    <a:solidFill>
                      <a:srgbClr val="B4B4B4"/>
                    </a:solidFill>
                  </a:tcPr>
                </a:tc>
                <a:extLst>
                  <a:ext uri="{0D108BD9-81ED-4DB2-BD59-A6C34878D82A}">
                    <a16:rowId xmlns:a16="http://schemas.microsoft.com/office/drawing/2014/main" val="1019063945"/>
                  </a:ext>
                </a:extLst>
              </a:tr>
              <a:tr h="435864">
                <a:tc gridSpan="11">
                  <a:txBody>
                    <a:bodyPr/>
                    <a:lstStyle/>
                    <a:p>
                      <a:pPr algn="ctr"/>
                      <a:r>
                        <a:rPr lang="en-US" sz="2200" b="1" dirty="0"/>
                        <a:t>MARCH</a:t>
                      </a:r>
                    </a:p>
                  </a:txBody>
                  <a:tcPr marL="100584" marR="100584" marT="50292" marB="50292" anchor="ctr">
                    <a:solidFill>
                      <a:schemeClr val="accent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32190934"/>
                  </a:ext>
                </a:extLst>
              </a:tr>
              <a:tr h="284988">
                <a:tc>
                  <a:txBody>
                    <a:bodyPr/>
                    <a:lstStyle/>
                    <a:p>
                      <a:pPr algn="ctr"/>
                      <a:r>
                        <a:rPr lang="en-US" sz="1200" b="0" dirty="0"/>
                        <a:t>1</a:t>
                      </a:r>
                    </a:p>
                  </a:txBody>
                  <a:tcPr marL="100584" marR="100584" marT="50292" marB="50292" anchor="ctr">
                    <a:solidFill>
                      <a:srgbClr val="B4B4B4"/>
                    </a:solidFill>
                  </a:tcPr>
                </a:tc>
                <a:tc>
                  <a:txBody>
                    <a:bodyPr/>
                    <a:lstStyle/>
                    <a:p>
                      <a:pPr algn="ctr"/>
                      <a:r>
                        <a:rPr lang="en-US" sz="1200" b="0" dirty="0"/>
                        <a:t>2</a:t>
                      </a:r>
                    </a:p>
                  </a:txBody>
                  <a:tcPr marL="100584" marR="100584" marT="50292" marB="50292" anchor="ctr">
                    <a:solidFill>
                      <a:srgbClr val="B4B4B4"/>
                    </a:solidFill>
                  </a:tcPr>
                </a:tc>
                <a:tc>
                  <a:txBody>
                    <a:bodyPr/>
                    <a:lstStyle/>
                    <a:p>
                      <a:pPr algn="ctr"/>
                      <a:r>
                        <a:rPr lang="en-US" sz="1200" b="0" dirty="0"/>
                        <a:t>3</a:t>
                      </a:r>
                    </a:p>
                  </a:txBody>
                  <a:tcPr marL="100584" marR="100584" marT="50292" marB="50292" anchor="ctr">
                    <a:solidFill>
                      <a:srgbClr val="B4B4B4"/>
                    </a:solidFill>
                  </a:tcPr>
                </a:tc>
                <a:tc>
                  <a:txBody>
                    <a:bodyPr/>
                    <a:lstStyle/>
                    <a:p>
                      <a:pPr algn="ctr"/>
                      <a:r>
                        <a:rPr lang="en-US" sz="1200" b="0" dirty="0"/>
                        <a:t>4</a:t>
                      </a:r>
                    </a:p>
                  </a:txBody>
                  <a:tcPr marL="100584" marR="100584" marT="50292" marB="50292" anchor="ctr">
                    <a:solidFill>
                      <a:srgbClr val="B4B4B4"/>
                    </a:solidFill>
                  </a:tcPr>
                </a:tc>
                <a:tc>
                  <a:txBody>
                    <a:bodyPr/>
                    <a:lstStyle/>
                    <a:p>
                      <a:pPr algn="ctr"/>
                      <a:r>
                        <a:rPr lang="en-US" sz="1200" b="0" dirty="0"/>
                        <a:t>5</a:t>
                      </a:r>
                    </a:p>
                  </a:txBody>
                  <a:tcPr marL="100584" marR="100584" marT="50292" marB="50292" anchor="ctr">
                    <a:solidFill>
                      <a:srgbClr val="B4B4B4"/>
                    </a:solidFill>
                  </a:tcPr>
                </a:tc>
                <a:tc>
                  <a:txBody>
                    <a:bodyPr/>
                    <a:lstStyle/>
                    <a:p>
                      <a:pPr algn="ctr"/>
                      <a:r>
                        <a:rPr lang="en-US" sz="1200" b="0" dirty="0"/>
                        <a:t>6</a:t>
                      </a:r>
                    </a:p>
                  </a:txBody>
                  <a:tcPr marL="100584" marR="100584" marT="50292" marB="50292" anchor="ctr">
                    <a:solidFill>
                      <a:srgbClr val="B4B4B4"/>
                    </a:solidFill>
                  </a:tcPr>
                </a:tc>
                <a:tc>
                  <a:txBody>
                    <a:bodyPr/>
                    <a:lstStyle/>
                    <a:p>
                      <a:pPr algn="ctr"/>
                      <a:r>
                        <a:rPr lang="en-US" sz="1200" b="0" dirty="0"/>
                        <a:t>7</a:t>
                      </a:r>
                    </a:p>
                  </a:txBody>
                  <a:tcPr marL="100584" marR="100584" marT="50292" marB="50292" anchor="ctr">
                    <a:solidFill>
                      <a:srgbClr val="B4B4B4"/>
                    </a:solidFill>
                  </a:tcPr>
                </a:tc>
                <a:tc>
                  <a:txBody>
                    <a:bodyPr/>
                    <a:lstStyle/>
                    <a:p>
                      <a:pPr algn="ctr"/>
                      <a:r>
                        <a:rPr lang="en-US" sz="1200" b="0" dirty="0"/>
                        <a:t>8</a:t>
                      </a:r>
                    </a:p>
                  </a:txBody>
                  <a:tcPr marL="100584" marR="100584" marT="50292" marB="50292" anchor="ctr">
                    <a:solidFill>
                      <a:srgbClr val="B4B4B4"/>
                    </a:solidFill>
                  </a:tcPr>
                </a:tc>
                <a:tc>
                  <a:txBody>
                    <a:bodyPr/>
                    <a:lstStyle/>
                    <a:p>
                      <a:pPr algn="ctr"/>
                      <a:r>
                        <a:rPr lang="en-US" sz="1200" b="0" dirty="0"/>
                        <a:t>9</a:t>
                      </a:r>
                    </a:p>
                  </a:txBody>
                  <a:tcPr marL="100584" marR="100584" marT="50292" marB="50292" anchor="ctr">
                    <a:solidFill>
                      <a:srgbClr val="B4B4B4"/>
                    </a:solidFill>
                  </a:tcPr>
                </a:tc>
                <a:tc>
                  <a:txBody>
                    <a:bodyPr/>
                    <a:lstStyle/>
                    <a:p>
                      <a:pPr algn="ctr"/>
                      <a:r>
                        <a:rPr lang="en-US" sz="1200" b="0" dirty="0"/>
                        <a:t>10</a:t>
                      </a:r>
                    </a:p>
                  </a:txBody>
                  <a:tcPr marL="100584" marR="100584" marT="50292" marB="50292" anchor="ctr">
                    <a:solidFill>
                      <a:srgbClr val="B4B4B4"/>
                    </a:solidFill>
                  </a:tcPr>
                </a:tc>
                <a:tc>
                  <a:txBody>
                    <a:bodyPr/>
                    <a:lstStyle/>
                    <a:p>
                      <a:pPr algn="ctr"/>
                      <a:r>
                        <a:rPr lang="en-US" sz="1200" b="0" dirty="0"/>
                        <a:t>11</a:t>
                      </a:r>
                    </a:p>
                  </a:txBody>
                  <a:tcPr marL="100584" marR="100584" marT="50292" marB="50292" anchor="ctr">
                    <a:solidFill>
                      <a:srgbClr val="B4B4B4"/>
                    </a:solidFill>
                  </a:tcPr>
                </a:tc>
                <a:extLst>
                  <a:ext uri="{0D108BD9-81ED-4DB2-BD59-A6C34878D82A}">
                    <a16:rowId xmlns:a16="http://schemas.microsoft.com/office/drawing/2014/main" val="3327612348"/>
                  </a:ext>
                </a:extLst>
              </a:tr>
            </a:tbl>
          </a:graphicData>
        </a:graphic>
      </p:graphicFrame>
      <p:cxnSp>
        <p:nvCxnSpPr>
          <p:cNvPr id="13" name="Connector: Elbow 12">
            <a:extLst>
              <a:ext uri="{FF2B5EF4-FFF2-40B4-BE49-F238E27FC236}">
                <a16:creationId xmlns:a16="http://schemas.microsoft.com/office/drawing/2014/main" id="{F92FD791-435A-AEF0-059C-F78D56AE5629}"/>
              </a:ext>
            </a:extLst>
          </p:cNvPr>
          <p:cNvCxnSpPr>
            <a:stCxn id="12" idx="2"/>
            <a:endCxn id="9" idx="0"/>
          </p:cNvCxnSpPr>
          <p:nvPr/>
        </p:nvCxnSpPr>
        <p:spPr>
          <a:xfrm rot="16200000" flipH="1">
            <a:off x="4528329" y="1404863"/>
            <a:ext cx="278550" cy="4222185"/>
          </a:xfrm>
          <a:prstGeom prst="bentConnector3">
            <a:avLst/>
          </a:prstGeom>
          <a:ln w="15875">
            <a:miter lim="800000"/>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C12BFF5-89F4-B208-39C8-1212CEC78FA2}"/>
              </a:ext>
            </a:extLst>
          </p:cNvPr>
          <p:cNvCxnSpPr>
            <a:stCxn id="4" idx="2"/>
            <a:endCxn id="7" idx="0"/>
          </p:cNvCxnSpPr>
          <p:nvPr/>
        </p:nvCxnSpPr>
        <p:spPr>
          <a:xfrm rot="16200000" flipH="1">
            <a:off x="7864283" y="3009121"/>
            <a:ext cx="278550" cy="1013669"/>
          </a:xfrm>
          <a:prstGeom prst="bentConnector3">
            <a:avLst>
              <a:gd name="adj1" fmla="val -20009"/>
            </a:avLst>
          </a:prstGeom>
          <a:ln w="15875">
            <a:miter lim="800000"/>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88B8B784-8846-C70B-CD80-9091A4297E11}"/>
              </a:ext>
            </a:extLst>
          </p:cNvPr>
          <p:cNvCxnSpPr>
            <a:stCxn id="21" idx="0"/>
            <a:endCxn id="24" idx="4"/>
          </p:cNvCxnSpPr>
          <p:nvPr/>
        </p:nvCxnSpPr>
        <p:spPr>
          <a:xfrm rot="5400000" flipH="1" flipV="1">
            <a:off x="6162901" y="3674463"/>
            <a:ext cx="335338" cy="2602740"/>
          </a:xfrm>
          <a:prstGeom prst="bentConnector3">
            <a:avLst>
              <a:gd name="adj1" fmla="val 50000"/>
            </a:avLst>
          </a:prstGeom>
          <a:ln w="15875">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18B35D8-BAFE-7770-15AD-09F52DFA4DF7}"/>
              </a:ext>
            </a:extLst>
          </p:cNvPr>
          <p:cNvSpPr>
            <a:spLocks noGrp="1"/>
          </p:cNvSpPr>
          <p:nvPr>
            <p:ph type="title"/>
          </p:nvPr>
        </p:nvSpPr>
        <p:spPr/>
        <p:txBody>
          <a:bodyPr/>
          <a:lstStyle/>
          <a:p>
            <a:r>
              <a:rPr lang="en-US" dirty="0">
                <a:solidFill>
                  <a:schemeClr val="tx1"/>
                </a:solidFill>
              </a:rPr>
              <a:t>Timeline </a:t>
            </a:r>
          </a:p>
        </p:txBody>
      </p:sp>
      <p:sp>
        <p:nvSpPr>
          <p:cNvPr id="12" name="TextBox 11">
            <a:extLst>
              <a:ext uri="{FF2B5EF4-FFF2-40B4-BE49-F238E27FC236}">
                <a16:creationId xmlns:a16="http://schemas.microsoft.com/office/drawing/2014/main" id="{D8EECA8B-65F1-F551-44C5-CB5EF8A72CB0}"/>
              </a:ext>
            </a:extLst>
          </p:cNvPr>
          <p:cNvSpPr txBox="1"/>
          <p:nvPr/>
        </p:nvSpPr>
        <p:spPr>
          <a:xfrm>
            <a:off x="251460" y="1416826"/>
            <a:ext cx="4610100" cy="1959856"/>
          </a:xfrm>
          <a:prstGeom prst="rect">
            <a:avLst/>
          </a:prstGeom>
          <a:solidFill>
            <a:schemeClr val="bg1"/>
          </a:solidFill>
          <a:ln w="15875">
            <a:solidFill>
              <a:schemeClr val="accent1"/>
            </a:solidFill>
            <a:miter lim="800000"/>
          </a:ln>
        </p:spPr>
        <p:txBody>
          <a:bodyPr wrap="square" rtlCol="0">
            <a:noAutofit/>
          </a:bodyPr>
          <a:lstStyle/>
          <a:p>
            <a:pPr marL="301752" indent="-301752" defTabSz="1005840">
              <a:spcAft>
                <a:spcPts val="66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Silicon Valley Bank (“SVB”) completes sale of available-for-sale securities at a $1.8 billion loss </a:t>
            </a:r>
          </a:p>
          <a:p>
            <a:pPr marL="301752" indent="-301752" defTabSz="1005840">
              <a:spcAft>
                <a:spcPts val="66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Announces offering of $1.25 billon in common stock and $500 million in depositary shares</a:t>
            </a:r>
          </a:p>
        </p:txBody>
      </p:sp>
      <p:sp>
        <p:nvSpPr>
          <p:cNvPr id="4" name="TextBox 3">
            <a:extLst>
              <a:ext uri="{FF2B5EF4-FFF2-40B4-BE49-F238E27FC236}">
                <a16:creationId xmlns:a16="http://schemas.microsoft.com/office/drawing/2014/main" id="{AFFA6002-C7F8-906D-55BA-105AA32F7841}"/>
              </a:ext>
            </a:extLst>
          </p:cNvPr>
          <p:cNvSpPr txBox="1"/>
          <p:nvPr/>
        </p:nvSpPr>
        <p:spPr>
          <a:xfrm>
            <a:off x="5191673" y="1416826"/>
            <a:ext cx="4610100" cy="1959856"/>
          </a:xfrm>
          <a:prstGeom prst="rect">
            <a:avLst/>
          </a:prstGeom>
          <a:solidFill>
            <a:schemeClr val="bg1"/>
          </a:solidFill>
          <a:ln w="15875">
            <a:solidFill>
              <a:schemeClr val="accent1"/>
            </a:solidFill>
            <a:miter lim="800000"/>
          </a:ln>
        </p:spPr>
        <p:txBody>
          <a:bodyPr wrap="square" rtlCol="0">
            <a:noAutofit/>
          </a:bodyPr>
          <a:lstStyle/>
          <a:p>
            <a:pPr marL="301752" indent="-301752" defTabSz="1005840">
              <a:spcAft>
                <a:spcPts val="66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FDIC appointed receiver for SVB and initially announces it would transfer only </a:t>
            </a:r>
            <a:r>
              <a:rPr lang="en-US" sz="1760" i="1" dirty="0">
                <a:solidFill>
                  <a:prstClr val="black"/>
                </a:solidFill>
                <a:latin typeface="Times New Roman" panose="02020603050405020304" pitchFamily="18" charset="0"/>
                <a:cs typeface="Times New Roman" panose="02020603050405020304" pitchFamily="18" charset="0"/>
              </a:rPr>
              <a:t>insured</a:t>
            </a:r>
            <a:r>
              <a:rPr lang="en-US" sz="1760" dirty="0">
                <a:solidFill>
                  <a:prstClr val="black"/>
                </a:solidFill>
                <a:latin typeface="Times New Roman" panose="02020603050405020304" pitchFamily="18" charset="0"/>
                <a:cs typeface="Times New Roman" panose="02020603050405020304" pitchFamily="18" charset="0"/>
              </a:rPr>
              <a:t> deposits of SVB to the newly chartered Deposit Insurance National Bank of Santa Clara (the “DINB”)</a:t>
            </a:r>
          </a:p>
        </p:txBody>
      </p:sp>
      <p:sp>
        <p:nvSpPr>
          <p:cNvPr id="7" name="Oval 6">
            <a:extLst>
              <a:ext uri="{FF2B5EF4-FFF2-40B4-BE49-F238E27FC236}">
                <a16:creationId xmlns:a16="http://schemas.microsoft.com/office/drawing/2014/main" id="{2110D780-FF7E-92A4-4B01-B38C83864C04}"/>
              </a:ext>
            </a:extLst>
          </p:cNvPr>
          <p:cNvSpPr/>
          <p:nvPr/>
        </p:nvSpPr>
        <p:spPr>
          <a:xfrm>
            <a:off x="8426572" y="3655231"/>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 name="Oval 8">
            <a:extLst>
              <a:ext uri="{FF2B5EF4-FFF2-40B4-BE49-F238E27FC236}">
                <a16:creationId xmlns:a16="http://schemas.microsoft.com/office/drawing/2014/main" id="{281CB82A-827B-60D9-752D-7B4B5B99E34B}"/>
              </a:ext>
            </a:extLst>
          </p:cNvPr>
          <p:cNvSpPr/>
          <p:nvPr/>
        </p:nvSpPr>
        <p:spPr>
          <a:xfrm>
            <a:off x="6694875" y="3655231"/>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21" name="TextBox 20">
            <a:extLst>
              <a:ext uri="{FF2B5EF4-FFF2-40B4-BE49-F238E27FC236}">
                <a16:creationId xmlns:a16="http://schemas.microsoft.com/office/drawing/2014/main" id="{28AD44B5-096A-1E9B-0C53-9357A4DD16E2}"/>
              </a:ext>
            </a:extLst>
          </p:cNvPr>
          <p:cNvSpPr txBox="1"/>
          <p:nvPr/>
        </p:nvSpPr>
        <p:spPr>
          <a:xfrm>
            <a:off x="2724150" y="5143500"/>
            <a:ext cx="4610100" cy="1959856"/>
          </a:xfrm>
          <a:prstGeom prst="rect">
            <a:avLst/>
          </a:prstGeom>
          <a:solidFill>
            <a:schemeClr val="bg1"/>
          </a:solidFill>
          <a:ln w="15875">
            <a:solidFill>
              <a:schemeClr val="accent1"/>
            </a:solidFill>
            <a:miter lim="800000"/>
          </a:ln>
        </p:spPr>
        <p:txBody>
          <a:bodyPr wrap="square" rtlCol="0">
            <a:noAutofit/>
          </a:bodyPr>
          <a:lstStyle/>
          <a:p>
            <a:pPr marL="301752" indent="-301752" defTabSz="1005840">
              <a:spcAft>
                <a:spcPts val="66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Withdrawal request for deposits equivalent to almost 25% of SVB’s total deposits</a:t>
            </a:r>
          </a:p>
        </p:txBody>
      </p:sp>
      <p:sp>
        <p:nvSpPr>
          <p:cNvPr id="24" name="Oval 23">
            <a:extLst>
              <a:ext uri="{FF2B5EF4-FFF2-40B4-BE49-F238E27FC236}">
                <a16:creationId xmlns:a16="http://schemas.microsoft.com/office/drawing/2014/main" id="{2BADA955-7910-4F5B-D151-8AF512C258D9}"/>
              </a:ext>
            </a:extLst>
          </p:cNvPr>
          <p:cNvSpPr/>
          <p:nvPr/>
        </p:nvSpPr>
        <p:spPr>
          <a:xfrm>
            <a:off x="7548120" y="4640522"/>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Tree>
    <p:extLst>
      <p:ext uri="{BB962C8B-B14F-4D97-AF65-F5344CB8AC3E}">
        <p14:creationId xmlns:p14="http://schemas.microsoft.com/office/powerpoint/2010/main" val="27200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7" grpId="0" animBg="1"/>
      <p:bldP spid="9" grpId="0" animBg="1"/>
      <p:bldP spid="21"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Connector: Elbow 112">
            <a:extLst>
              <a:ext uri="{FF2B5EF4-FFF2-40B4-BE49-F238E27FC236}">
                <a16:creationId xmlns:a16="http://schemas.microsoft.com/office/drawing/2014/main" id="{1DE88E8A-07F5-CAFB-19EB-B59B4B19909E}"/>
              </a:ext>
            </a:extLst>
          </p:cNvPr>
          <p:cNvCxnSpPr>
            <a:cxnSpLocks/>
          </p:cNvCxnSpPr>
          <p:nvPr/>
        </p:nvCxnSpPr>
        <p:spPr>
          <a:xfrm rot="5400000" flipH="1" flipV="1">
            <a:off x="5693101" y="4740472"/>
            <a:ext cx="208092" cy="278591"/>
          </a:xfrm>
          <a:prstGeom prst="bentConnector3">
            <a:avLst>
              <a:gd name="adj1" fmla="val 50000"/>
            </a:avLst>
          </a:prstGeom>
          <a:ln w="15875">
            <a:miter lim="800000"/>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B8AB79DE-166D-73AF-DBA3-701007700216}"/>
              </a:ext>
            </a:extLst>
          </p:cNvPr>
          <p:cNvCxnSpPr>
            <a:cxnSpLocks/>
            <a:stCxn id="96" idx="0"/>
            <a:endCxn id="102" idx="4"/>
          </p:cNvCxnSpPr>
          <p:nvPr/>
        </p:nvCxnSpPr>
        <p:spPr>
          <a:xfrm rot="5400000" flipH="1" flipV="1">
            <a:off x="8439202" y="4509842"/>
            <a:ext cx="128139" cy="659899"/>
          </a:xfrm>
          <a:prstGeom prst="bentConnector3">
            <a:avLst>
              <a:gd name="adj1" fmla="val 50000"/>
            </a:avLst>
          </a:prstGeom>
          <a:ln w="15875">
            <a:miter lim="800000"/>
          </a:ln>
        </p:spPr>
        <p:style>
          <a:lnRef idx="1">
            <a:schemeClr val="accent1"/>
          </a:lnRef>
          <a:fillRef idx="0">
            <a:schemeClr val="accent1"/>
          </a:fillRef>
          <a:effectRef idx="0">
            <a:schemeClr val="accent1"/>
          </a:effectRef>
          <a:fontRef idx="minor">
            <a:schemeClr val="tx1"/>
          </a:fontRef>
        </p:style>
      </p:cxnSp>
      <p:graphicFrame>
        <p:nvGraphicFramePr>
          <p:cNvPr id="49" name="Table 3">
            <a:extLst>
              <a:ext uri="{FF2B5EF4-FFF2-40B4-BE49-F238E27FC236}">
                <a16:creationId xmlns:a16="http://schemas.microsoft.com/office/drawing/2014/main" id="{F8E9B8A4-CF5D-0D1A-AEF8-5EB7D4325900}"/>
              </a:ext>
            </a:extLst>
          </p:cNvPr>
          <p:cNvGraphicFramePr>
            <a:graphicFrameLocks noGrp="1"/>
          </p:cNvGraphicFramePr>
          <p:nvPr/>
        </p:nvGraphicFramePr>
        <p:xfrm>
          <a:off x="251461" y="3728087"/>
          <a:ext cx="9555456" cy="1005840"/>
        </p:xfrm>
        <a:graphic>
          <a:graphicData uri="http://schemas.openxmlformats.org/drawingml/2006/table">
            <a:tbl>
              <a:tblPr firstRow="1" bandRow="1">
                <a:tableStyleId>{5C22544A-7EE6-4342-B048-85BDC9FD1C3A}</a:tableStyleId>
              </a:tblPr>
              <a:tblGrid>
                <a:gridCol w="597216">
                  <a:extLst>
                    <a:ext uri="{9D8B030D-6E8A-4147-A177-3AD203B41FA5}">
                      <a16:colId xmlns:a16="http://schemas.microsoft.com/office/drawing/2014/main" val="667084816"/>
                    </a:ext>
                  </a:extLst>
                </a:gridCol>
                <a:gridCol w="597216">
                  <a:extLst>
                    <a:ext uri="{9D8B030D-6E8A-4147-A177-3AD203B41FA5}">
                      <a16:colId xmlns:a16="http://schemas.microsoft.com/office/drawing/2014/main" val="1716672245"/>
                    </a:ext>
                  </a:extLst>
                </a:gridCol>
                <a:gridCol w="597216">
                  <a:extLst>
                    <a:ext uri="{9D8B030D-6E8A-4147-A177-3AD203B41FA5}">
                      <a16:colId xmlns:a16="http://schemas.microsoft.com/office/drawing/2014/main" val="650347815"/>
                    </a:ext>
                  </a:extLst>
                </a:gridCol>
                <a:gridCol w="597216">
                  <a:extLst>
                    <a:ext uri="{9D8B030D-6E8A-4147-A177-3AD203B41FA5}">
                      <a16:colId xmlns:a16="http://schemas.microsoft.com/office/drawing/2014/main" val="1869909088"/>
                    </a:ext>
                  </a:extLst>
                </a:gridCol>
                <a:gridCol w="597216">
                  <a:extLst>
                    <a:ext uri="{9D8B030D-6E8A-4147-A177-3AD203B41FA5}">
                      <a16:colId xmlns:a16="http://schemas.microsoft.com/office/drawing/2014/main" val="1290282946"/>
                    </a:ext>
                  </a:extLst>
                </a:gridCol>
                <a:gridCol w="597216">
                  <a:extLst>
                    <a:ext uri="{9D8B030D-6E8A-4147-A177-3AD203B41FA5}">
                      <a16:colId xmlns:a16="http://schemas.microsoft.com/office/drawing/2014/main" val="2902409925"/>
                    </a:ext>
                  </a:extLst>
                </a:gridCol>
                <a:gridCol w="597216">
                  <a:extLst>
                    <a:ext uri="{9D8B030D-6E8A-4147-A177-3AD203B41FA5}">
                      <a16:colId xmlns:a16="http://schemas.microsoft.com/office/drawing/2014/main" val="619536292"/>
                    </a:ext>
                  </a:extLst>
                </a:gridCol>
                <a:gridCol w="597216">
                  <a:extLst>
                    <a:ext uri="{9D8B030D-6E8A-4147-A177-3AD203B41FA5}">
                      <a16:colId xmlns:a16="http://schemas.microsoft.com/office/drawing/2014/main" val="935187229"/>
                    </a:ext>
                  </a:extLst>
                </a:gridCol>
                <a:gridCol w="597216">
                  <a:extLst>
                    <a:ext uri="{9D8B030D-6E8A-4147-A177-3AD203B41FA5}">
                      <a16:colId xmlns:a16="http://schemas.microsoft.com/office/drawing/2014/main" val="2990689729"/>
                    </a:ext>
                  </a:extLst>
                </a:gridCol>
                <a:gridCol w="597216">
                  <a:extLst>
                    <a:ext uri="{9D8B030D-6E8A-4147-A177-3AD203B41FA5}">
                      <a16:colId xmlns:a16="http://schemas.microsoft.com/office/drawing/2014/main" val="1818634894"/>
                    </a:ext>
                  </a:extLst>
                </a:gridCol>
                <a:gridCol w="597216">
                  <a:extLst>
                    <a:ext uri="{9D8B030D-6E8A-4147-A177-3AD203B41FA5}">
                      <a16:colId xmlns:a16="http://schemas.microsoft.com/office/drawing/2014/main" val="2184879016"/>
                    </a:ext>
                  </a:extLst>
                </a:gridCol>
                <a:gridCol w="597216">
                  <a:extLst>
                    <a:ext uri="{9D8B030D-6E8A-4147-A177-3AD203B41FA5}">
                      <a16:colId xmlns:a16="http://schemas.microsoft.com/office/drawing/2014/main" val="432590370"/>
                    </a:ext>
                  </a:extLst>
                </a:gridCol>
                <a:gridCol w="597216">
                  <a:extLst>
                    <a:ext uri="{9D8B030D-6E8A-4147-A177-3AD203B41FA5}">
                      <a16:colId xmlns:a16="http://schemas.microsoft.com/office/drawing/2014/main" val="3501873694"/>
                    </a:ext>
                  </a:extLst>
                </a:gridCol>
                <a:gridCol w="597216">
                  <a:extLst>
                    <a:ext uri="{9D8B030D-6E8A-4147-A177-3AD203B41FA5}">
                      <a16:colId xmlns:a16="http://schemas.microsoft.com/office/drawing/2014/main" val="2260454196"/>
                    </a:ext>
                  </a:extLst>
                </a:gridCol>
                <a:gridCol w="597216">
                  <a:extLst>
                    <a:ext uri="{9D8B030D-6E8A-4147-A177-3AD203B41FA5}">
                      <a16:colId xmlns:a16="http://schemas.microsoft.com/office/drawing/2014/main" val="1028222138"/>
                    </a:ext>
                  </a:extLst>
                </a:gridCol>
                <a:gridCol w="597216">
                  <a:extLst>
                    <a:ext uri="{9D8B030D-6E8A-4147-A177-3AD203B41FA5}">
                      <a16:colId xmlns:a16="http://schemas.microsoft.com/office/drawing/2014/main" val="2937608136"/>
                    </a:ext>
                  </a:extLst>
                </a:gridCol>
              </a:tblGrid>
              <a:tr h="284988">
                <a:tc>
                  <a:txBody>
                    <a:bodyPr/>
                    <a:lstStyle/>
                    <a:p>
                      <a:pPr algn="ctr"/>
                      <a:r>
                        <a:rPr lang="en-US" sz="1200" b="0" dirty="0">
                          <a:solidFill>
                            <a:schemeClr val="tx1"/>
                          </a:solidFill>
                        </a:rPr>
                        <a:t>12</a:t>
                      </a:r>
                    </a:p>
                  </a:txBody>
                  <a:tcPr marL="100584" marR="100584" marT="50292" marB="50292" anchor="ctr">
                    <a:solidFill>
                      <a:srgbClr val="B4B4B4"/>
                    </a:solidFill>
                  </a:tcPr>
                </a:tc>
                <a:tc>
                  <a:txBody>
                    <a:bodyPr/>
                    <a:lstStyle/>
                    <a:p>
                      <a:pPr algn="ctr"/>
                      <a:r>
                        <a:rPr lang="en-US" sz="1200" b="0" dirty="0">
                          <a:solidFill>
                            <a:schemeClr val="tx1"/>
                          </a:solidFill>
                        </a:rPr>
                        <a:t>13</a:t>
                      </a:r>
                    </a:p>
                  </a:txBody>
                  <a:tcPr marL="100584" marR="100584" marT="50292" marB="50292" anchor="ctr">
                    <a:solidFill>
                      <a:srgbClr val="B4B4B4"/>
                    </a:solidFill>
                  </a:tcPr>
                </a:tc>
                <a:tc>
                  <a:txBody>
                    <a:bodyPr/>
                    <a:lstStyle/>
                    <a:p>
                      <a:pPr algn="ctr"/>
                      <a:r>
                        <a:rPr lang="en-US" sz="1200" b="0" dirty="0">
                          <a:solidFill>
                            <a:schemeClr val="tx1"/>
                          </a:solidFill>
                        </a:rPr>
                        <a:t>14</a:t>
                      </a:r>
                    </a:p>
                  </a:txBody>
                  <a:tcPr marL="100584" marR="100584" marT="50292" marB="50292" anchor="ctr">
                    <a:solidFill>
                      <a:srgbClr val="B4B4B4"/>
                    </a:solidFill>
                  </a:tcPr>
                </a:tc>
                <a:tc>
                  <a:txBody>
                    <a:bodyPr/>
                    <a:lstStyle/>
                    <a:p>
                      <a:pPr algn="ctr"/>
                      <a:r>
                        <a:rPr lang="en-US" sz="1200" b="0" dirty="0">
                          <a:solidFill>
                            <a:schemeClr val="tx1"/>
                          </a:solidFill>
                        </a:rPr>
                        <a:t>15</a:t>
                      </a:r>
                    </a:p>
                  </a:txBody>
                  <a:tcPr marL="100584" marR="100584" marT="50292" marB="50292" anchor="ctr">
                    <a:solidFill>
                      <a:srgbClr val="B4B4B4"/>
                    </a:solidFill>
                  </a:tcPr>
                </a:tc>
                <a:tc>
                  <a:txBody>
                    <a:bodyPr/>
                    <a:lstStyle/>
                    <a:p>
                      <a:pPr algn="ctr"/>
                      <a:r>
                        <a:rPr lang="en-US" sz="1200" b="0" dirty="0">
                          <a:solidFill>
                            <a:schemeClr val="tx1"/>
                          </a:solidFill>
                        </a:rPr>
                        <a:t>16</a:t>
                      </a:r>
                    </a:p>
                  </a:txBody>
                  <a:tcPr marL="100584" marR="100584" marT="50292" marB="50292" anchor="ctr">
                    <a:solidFill>
                      <a:srgbClr val="B4B4B4"/>
                    </a:solidFill>
                  </a:tcPr>
                </a:tc>
                <a:tc>
                  <a:txBody>
                    <a:bodyPr/>
                    <a:lstStyle/>
                    <a:p>
                      <a:pPr algn="ctr"/>
                      <a:r>
                        <a:rPr lang="en-US" sz="1200" b="0" dirty="0">
                          <a:solidFill>
                            <a:schemeClr val="tx1"/>
                          </a:solidFill>
                        </a:rPr>
                        <a:t>17</a:t>
                      </a:r>
                    </a:p>
                  </a:txBody>
                  <a:tcPr marL="100584" marR="100584" marT="50292" marB="50292" anchor="ctr">
                    <a:solidFill>
                      <a:srgbClr val="B4B4B4"/>
                    </a:solidFill>
                  </a:tcPr>
                </a:tc>
                <a:tc>
                  <a:txBody>
                    <a:bodyPr/>
                    <a:lstStyle/>
                    <a:p>
                      <a:pPr algn="ctr"/>
                      <a:r>
                        <a:rPr lang="en-US" sz="1200" b="0" dirty="0">
                          <a:solidFill>
                            <a:schemeClr val="tx1"/>
                          </a:solidFill>
                        </a:rPr>
                        <a:t>18</a:t>
                      </a:r>
                    </a:p>
                  </a:txBody>
                  <a:tcPr marL="100584" marR="100584" marT="50292" marB="50292" anchor="ctr">
                    <a:solidFill>
                      <a:srgbClr val="B4B4B4"/>
                    </a:solidFill>
                  </a:tcPr>
                </a:tc>
                <a:tc>
                  <a:txBody>
                    <a:bodyPr/>
                    <a:lstStyle/>
                    <a:p>
                      <a:pPr algn="ctr"/>
                      <a:r>
                        <a:rPr lang="en-US" sz="1200" b="0" dirty="0">
                          <a:solidFill>
                            <a:schemeClr val="tx1"/>
                          </a:solidFill>
                        </a:rPr>
                        <a:t>19</a:t>
                      </a:r>
                    </a:p>
                  </a:txBody>
                  <a:tcPr marL="100584" marR="100584" marT="50292" marB="50292" anchor="ctr">
                    <a:solidFill>
                      <a:srgbClr val="B4B4B4"/>
                    </a:solidFill>
                  </a:tcPr>
                </a:tc>
                <a:tc>
                  <a:txBody>
                    <a:bodyPr/>
                    <a:lstStyle/>
                    <a:p>
                      <a:pPr algn="ctr"/>
                      <a:r>
                        <a:rPr lang="en-US" sz="1200" b="0" dirty="0">
                          <a:solidFill>
                            <a:schemeClr val="tx1"/>
                          </a:solidFill>
                        </a:rPr>
                        <a:t>20</a:t>
                      </a:r>
                    </a:p>
                  </a:txBody>
                  <a:tcPr marL="100584" marR="100584" marT="50292" marB="50292" anchor="ctr">
                    <a:solidFill>
                      <a:srgbClr val="B4B4B4"/>
                    </a:solidFill>
                  </a:tcPr>
                </a:tc>
                <a:tc>
                  <a:txBody>
                    <a:bodyPr/>
                    <a:lstStyle/>
                    <a:p>
                      <a:pPr algn="ctr"/>
                      <a:r>
                        <a:rPr lang="en-US" sz="1200" b="0" dirty="0">
                          <a:solidFill>
                            <a:schemeClr val="tx1"/>
                          </a:solidFill>
                        </a:rPr>
                        <a:t>21</a:t>
                      </a:r>
                    </a:p>
                  </a:txBody>
                  <a:tcPr marL="100584" marR="100584" marT="50292" marB="50292" anchor="ctr">
                    <a:solidFill>
                      <a:srgbClr val="B4B4B4"/>
                    </a:solidFill>
                  </a:tcPr>
                </a:tc>
                <a:tc>
                  <a:txBody>
                    <a:bodyPr/>
                    <a:lstStyle/>
                    <a:p>
                      <a:pPr algn="ctr"/>
                      <a:r>
                        <a:rPr lang="en-US" sz="1200" b="0" dirty="0">
                          <a:solidFill>
                            <a:schemeClr val="tx1"/>
                          </a:solidFill>
                        </a:rPr>
                        <a:t>22</a:t>
                      </a:r>
                    </a:p>
                  </a:txBody>
                  <a:tcPr marL="100584" marR="100584" marT="50292" marB="50292" anchor="ctr">
                    <a:solidFill>
                      <a:srgbClr val="B4B4B4"/>
                    </a:solidFill>
                  </a:tcPr>
                </a:tc>
                <a:tc>
                  <a:txBody>
                    <a:bodyPr/>
                    <a:lstStyle/>
                    <a:p>
                      <a:pPr algn="ctr"/>
                      <a:r>
                        <a:rPr lang="en-US" sz="1200" b="0" dirty="0">
                          <a:solidFill>
                            <a:schemeClr val="tx1"/>
                          </a:solidFill>
                        </a:rPr>
                        <a:t>23</a:t>
                      </a:r>
                    </a:p>
                  </a:txBody>
                  <a:tcPr marL="100584" marR="100584" marT="50292" marB="50292" anchor="ctr">
                    <a:solidFill>
                      <a:srgbClr val="B4B4B4"/>
                    </a:solidFill>
                  </a:tcPr>
                </a:tc>
                <a:tc>
                  <a:txBody>
                    <a:bodyPr/>
                    <a:lstStyle/>
                    <a:p>
                      <a:pPr algn="ctr"/>
                      <a:r>
                        <a:rPr lang="en-US" sz="1200" b="0" dirty="0">
                          <a:solidFill>
                            <a:schemeClr val="tx1"/>
                          </a:solidFill>
                        </a:rPr>
                        <a:t>24</a:t>
                      </a:r>
                    </a:p>
                  </a:txBody>
                  <a:tcPr marL="100584" marR="100584" marT="50292" marB="50292" anchor="ctr">
                    <a:solidFill>
                      <a:srgbClr val="B4B4B4"/>
                    </a:solidFill>
                  </a:tcPr>
                </a:tc>
                <a:tc>
                  <a:txBody>
                    <a:bodyPr/>
                    <a:lstStyle/>
                    <a:p>
                      <a:pPr algn="ctr"/>
                      <a:r>
                        <a:rPr lang="en-US" sz="1200" b="0" dirty="0">
                          <a:solidFill>
                            <a:schemeClr val="tx1"/>
                          </a:solidFill>
                        </a:rPr>
                        <a:t>25</a:t>
                      </a:r>
                    </a:p>
                  </a:txBody>
                  <a:tcPr marL="100584" marR="100584" marT="50292" marB="50292" anchor="ctr">
                    <a:solidFill>
                      <a:srgbClr val="B4B4B4"/>
                    </a:solidFill>
                  </a:tcPr>
                </a:tc>
                <a:tc>
                  <a:txBody>
                    <a:bodyPr/>
                    <a:lstStyle/>
                    <a:p>
                      <a:pPr algn="ctr"/>
                      <a:r>
                        <a:rPr lang="en-US" sz="1200" b="0" dirty="0">
                          <a:solidFill>
                            <a:schemeClr val="tx1"/>
                          </a:solidFill>
                        </a:rPr>
                        <a:t>26</a:t>
                      </a:r>
                    </a:p>
                  </a:txBody>
                  <a:tcPr marL="100584" marR="100584" marT="50292" marB="50292" anchor="ctr">
                    <a:solidFill>
                      <a:srgbClr val="B4B4B4"/>
                    </a:solidFill>
                  </a:tcPr>
                </a:tc>
                <a:tc>
                  <a:txBody>
                    <a:bodyPr/>
                    <a:lstStyle/>
                    <a:p>
                      <a:pPr algn="ctr"/>
                      <a:r>
                        <a:rPr lang="en-US" sz="1200" b="0" dirty="0">
                          <a:solidFill>
                            <a:schemeClr val="tx1"/>
                          </a:solidFill>
                        </a:rPr>
                        <a:t>27</a:t>
                      </a:r>
                    </a:p>
                  </a:txBody>
                  <a:tcPr marL="100584" marR="100584" marT="50292" marB="50292" anchor="ctr">
                    <a:solidFill>
                      <a:srgbClr val="B4B4B4"/>
                    </a:solidFill>
                  </a:tcPr>
                </a:tc>
                <a:extLst>
                  <a:ext uri="{0D108BD9-81ED-4DB2-BD59-A6C34878D82A}">
                    <a16:rowId xmlns:a16="http://schemas.microsoft.com/office/drawing/2014/main" val="1019063945"/>
                  </a:ext>
                </a:extLst>
              </a:tr>
              <a:tr h="435864">
                <a:tc gridSpan="16">
                  <a:txBody>
                    <a:bodyPr/>
                    <a:lstStyle/>
                    <a:p>
                      <a:pPr algn="ctr"/>
                      <a:r>
                        <a:rPr lang="en-US" sz="2200" b="1" dirty="0"/>
                        <a:t>MARCH</a:t>
                      </a:r>
                    </a:p>
                  </a:txBody>
                  <a:tcPr marL="100584" marR="100584" marT="50292" marB="50292" anchor="ctr">
                    <a:solidFill>
                      <a:schemeClr val="accent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b="1" dirty="0"/>
                    </a:p>
                  </a:txBody>
                  <a:tcPr anchor="ctr">
                    <a:solidFill>
                      <a:schemeClr val="accent1"/>
                    </a:solidFill>
                  </a:tcPr>
                </a:tc>
                <a:tc hMerge="1">
                  <a:txBody>
                    <a:bodyPr/>
                    <a:lstStyle/>
                    <a:p>
                      <a:pPr algn="ctr"/>
                      <a:endParaRPr lang="en-US" b="1" dirty="0"/>
                    </a:p>
                  </a:txBody>
                  <a:tcPr anchor="ctr">
                    <a:solidFill>
                      <a:schemeClr val="accent1"/>
                    </a:solidFill>
                  </a:tcPr>
                </a:tc>
                <a:tc hMerge="1">
                  <a:txBody>
                    <a:bodyPr/>
                    <a:lstStyle/>
                    <a:p>
                      <a:pPr algn="ctr"/>
                      <a:endParaRPr lang="en-US" b="1" dirty="0"/>
                    </a:p>
                  </a:txBody>
                  <a:tcPr anchor="ctr">
                    <a:solidFill>
                      <a:schemeClr val="accent1"/>
                    </a:solidFill>
                  </a:tcPr>
                </a:tc>
                <a:tc hMerge="1">
                  <a:txBody>
                    <a:bodyPr/>
                    <a:lstStyle/>
                    <a:p>
                      <a:pPr algn="ctr"/>
                      <a:endParaRPr lang="en-US" b="1" dirty="0"/>
                    </a:p>
                  </a:txBody>
                  <a:tcPr anchor="ctr">
                    <a:solidFill>
                      <a:schemeClr val="accent1"/>
                    </a:solidFill>
                  </a:tcPr>
                </a:tc>
                <a:tc hMerge="1">
                  <a:txBody>
                    <a:bodyPr/>
                    <a:lstStyle/>
                    <a:p>
                      <a:pPr algn="ctr"/>
                      <a:endParaRPr lang="en-US" b="1" dirty="0"/>
                    </a:p>
                  </a:txBody>
                  <a:tcPr anchor="ctr">
                    <a:solidFill>
                      <a:schemeClr val="accent1"/>
                    </a:solidFill>
                  </a:tcPr>
                </a:tc>
                <a:extLst>
                  <a:ext uri="{0D108BD9-81ED-4DB2-BD59-A6C34878D82A}">
                    <a16:rowId xmlns:a16="http://schemas.microsoft.com/office/drawing/2014/main" val="2832190934"/>
                  </a:ext>
                </a:extLst>
              </a:tr>
              <a:tr h="284988">
                <a:tc>
                  <a:txBody>
                    <a:bodyPr/>
                    <a:lstStyle/>
                    <a:p>
                      <a:pPr algn="ctr"/>
                      <a:r>
                        <a:rPr lang="en-US" sz="1200" b="0" dirty="0"/>
                        <a:t>12</a:t>
                      </a:r>
                    </a:p>
                  </a:txBody>
                  <a:tcPr marL="100584" marR="100584" marT="50292" marB="50292" anchor="ctr">
                    <a:solidFill>
                      <a:srgbClr val="B4B4B4"/>
                    </a:solidFill>
                  </a:tcPr>
                </a:tc>
                <a:tc>
                  <a:txBody>
                    <a:bodyPr/>
                    <a:lstStyle/>
                    <a:p>
                      <a:pPr algn="ctr"/>
                      <a:r>
                        <a:rPr lang="en-US" sz="1200" b="0" dirty="0"/>
                        <a:t>13</a:t>
                      </a:r>
                    </a:p>
                  </a:txBody>
                  <a:tcPr marL="100584" marR="100584" marT="50292" marB="50292" anchor="ctr">
                    <a:solidFill>
                      <a:srgbClr val="B4B4B4"/>
                    </a:solidFill>
                  </a:tcPr>
                </a:tc>
                <a:tc>
                  <a:txBody>
                    <a:bodyPr/>
                    <a:lstStyle/>
                    <a:p>
                      <a:pPr algn="ctr"/>
                      <a:r>
                        <a:rPr lang="en-US" sz="1200" b="0" dirty="0"/>
                        <a:t>14</a:t>
                      </a:r>
                    </a:p>
                  </a:txBody>
                  <a:tcPr marL="100584" marR="100584" marT="50292" marB="50292" anchor="ctr">
                    <a:solidFill>
                      <a:srgbClr val="B4B4B4"/>
                    </a:solidFill>
                  </a:tcPr>
                </a:tc>
                <a:tc>
                  <a:txBody>
                    <a:bodyPr/>
                    <a:lstStyle/>
                    <a:p>
                      <a:pPr algn="ctr"/>
                      <a:r>
                        <a:rPr lang="en-US" sz="1200" b="0" dirty="0"/>
                        <a:t>15</a:t>
                      </a:r>
                    </a:p>
                  </a:txBody>
                  <a:tcPr marL="100584" marR="100584" marT="50292" marB="50292" anchor="ctr">
                    <a:solidFill>
                      <a:srgbClr val="B4B4B4"/>
                    </a:solidFill>
                  </a:tcPr>
                </a:tc>
                <a:tc>
                  <a:txBody>
                    <a:bodyPr/>
                    <a:lstStyle/>
                    <a:p>
                      <a:pPr algn="ctr"/>
                      <a:r>
                        <a:rPr lang="en-US" sz="1200" b="0" dirty="0"/>
                        <a:t>16</a:t>
                      </a:r>
                    </a:p>
                  </a:txBody>
                  <a:tcPr marL="100584" marR="100584" marT="50292" marB="50292" anchor="ctr">
                    <a:solidFill>
                      <a:srgbClr val="B4B4B4"/>
                    </a:solidFill>
                  </a:tcPr>
                </a:tc>
                <a:tc>
                  <a:txBody>
                    <a:bodyPr/>
                    <a:lstStyle/>
                    <a:p>
                      <a:pPr algn="ctr"/>
                      <a:r>
                        <a:rPr lang="en-US" sz="1200" b="0" dirty="0"/>
                        <a:t>17</a:t>
                      </a:r>
                    </a:p>
                  </a:txBody>
                  <a:tcPr marL="100584" marR="100584" marT="50292" marB="50292" anchor="ctr">
                    <a:solidFill>
                      <a:srgbClr val="B4B4B4"/>
                    </a:solidFill>
                  </a:tcPr>
                </a:tc>
                <a:tc>
                  <a:txBody>
                    <a:bodyPr/>
                    <a:lstStyle/>
                    <a:p>
                      <a:pPr algn="ctr"/>
                      <a:r>
                        <a:rPr lang="en-US" sz="1200" b="0" dirty="0"/>
                        <a:t>18</a:t>
                      </a:r>
                    </a:p>
                  </a:txBody>
                  <a:tcPr marL="100584" marR="100584" marT="50292" marB="50292" anchor="ctr">
                    <a:solidFill>
                      <a:srgbClr val="B4B4B4"/>
                    </a:solidFill>
                  </a:tcPr>
                </a:tc>
                <a:tc>
                  <a:txBody>
                    <a:bodyPr/>
                    <a:lstStyle/>
                    <a:p>
                      <a:pPr algn="ctr"/>
                      <a:r>
                        <a:rPr lang="en-US" sz="1200" b="0" dirty="0"/>
                        <a:t>19</a:t>
                      </a:r>
                    </a:p>
                  </a:txBody>
                  <a:tcPr marL="100584" marR="100584" marT="50292" marB="50292" anchor="ctr">
                    <a:solidFill>
                      <a:srgbClr val="B4B4B4"/>
                    </a:solidFill>
                  </a:tcPr>
                </a:tc>
                <a:tc>
                  <a:txBody>
                    <a:bodyPr/>
                    <a:lstStyle/>
                    <a:p>
                      <a:pPr algn="ctr"/>
                      <a:r>
                        <a:rPr lang="en-US" sz="1200" b="0" dirty="0"/>
                        <a:t>20</a:t>
                      </a:r>
                    </a:p>
                  </a:txBody>
                  <a:tcPr marL="100584" marR="100584" marT="50292" marB="50292" anchor="ctr">
                    <a:solidFill>
                      <a:srgbClr val="B4B4B4"/>
                    </a:solidFill>
                  </a:tcPr>
                </a:tc>
                <a:tc>
                  <a:txBody>
                    <a:bodyPr/>
                    <a:lstStyle/>
                    <a:p>
                      <a:pPr algn="ctr"/>
                      <a:r>
                        <a:rPr lang="en-US" sz="1200" b="0" dirty="0"/>
                        <a:t>21</a:t>
                      </a:r>
                    </a:p>
                  </a:txBody>
                  <a:tcPr marL="100584" marR="100584" marT="50292" marB="50292" anchor="ctr">
                    <a:solidFill>
                      <a:srgbClr val="B4B4B4"/>
                    </a:solidFill>
                  </a:tcPr>
                </a:tc>
                <a:tc>
                  <a:txBody>
                    <a:bodyPr/>
                    <a:lstStyle/>
                    <a:p>
                      <a:pPr algn="ctr"/>
                      <a:r>
                        <a:rPr lang="en-US" sz="1200" b="0" dirty="0"/>
                        <a:t>22</a:t>
                      </a:r>
                    </a:p>
                  </a:txBody>
                  <a:tcPr marL="100584" marR="100584" marT="50292" marB="50292" anchor="ctr">
                    <a:solidFill>
                      <a:srgbClr val="B4B4B4"/>
                    </a:solidFill>
                  </a:tcPr>
                </a:tc>
                <a:tc>
                  <a:txBody>
                    <a:bodyPr/>
                    <a:lstStyle/>
                    <a:p>
                      <a:pPr algn="ctr"/>
                      <a:r>
                        <a:rPr lang="en-US" sz="1200" b="0" dirty="0"/>
                        <a:t>23</a:t>
                      </a:r>
                    </a:p>
                  </a:txBody>
                  <a:tcPr marL="100584" marR="100584" marT="50292" marB="50292" anchor="ctr">
                    <a:solidFill>
                      <a:srgbClr val="B4B4B4"/>
                    </a:solidFill>
                  </a:tcPr>
                </a:tc>
                <a:tc>
                  <a:txBody>
                    <a:bodyPr/>
                    <a:lstStyle/>
                    <a:p>
                      <a:pPr algn="ctr"/>
                      <a:r>
                        <a:rPr lang="en-US" sz="1200" b="0" dirty="0"/>
                        <a:t>24</a:t>
                      </a:r>
                    </a:p>
                  </a:txBody>
                  <a:tcPr marL="100584" marR="100584" marT="50292" marB="50292" anchor="ctr">
                    <a:solidFill>
                      <a:srgbClr val="B4B4B4"/>
                    </a:solidFill>
                  </a:tcPr>
                </a:tc>
                <a:tc>
                  <a:txBody>
                    <a:bodyPr/>
                    <a:lstStyle/>
                    <a:p>
                      <a:pPr algn="ctr"/>
                      <a:r>
                        <a:rPr lang="en-US" sz="1200" b="0" dirty="0"/>
                        <a:t>25</a:t>
                      </a:r>
                    </a:p>
                  </a:txBody>
                  <a:tcPr marL="100584" marR="100584" marT="50292" marB="50292" anchor="ctr">
                    <a:solidFill>
                      <a:srgbClr val="B4B4B4"/>
                    </a:solidFill>
                  </a:tcPr>
                </a:tc>
                <a:tc>
                  <a:txBody>
                    <a:bodyPr/>
                    <a:lstStyle/>
                    <a:p>
                      <a:pPr algn="ctr"/>
                      <a:r>
                        <a:rPr lang="en-US" sz="1200" b="0" dirty="0"/>
                        <a:t>26</a:t>
                      </a:r>
                    </a:p>
                  </a:txBody>
                  <a:tcPr marL="100584" marR="100584" marT="50292" marB="50292" anchor="ctr">
                    <a:solidFill>
                      <a:srgbClr val="B4B4B4"/>
                    </a:solidFill>
                  </a:tcPr>
                </a:tc>
                <a:tc>
                  <a:txBody>
                    <a:bodyPr/>
                    <a:lstStyle/>
                    <a:p>
                      <a:pPr algn="ctr"/>
                      <a:r>
                        <a:rPr lang="en-US" sz="1200" b="0" dirty="0"/>
                        <a:t>27</a:t>
                      </a:r>
                    </a:p>
                  </a:txBody>
                  <a:tcPr marL="100584" marR="100584" marT="50292" marB="50292" anchor="ctr">
                    <a:solidFill>
                      <a:srgbClr val="B4B4B4"/>
                    </a:solidFill>
                  </a:tcPr>
                </a:tc>
                <a:extLst>
                  <a:ext uri="{0D108BD9-81ED-4DB2-BD59-A6C34878D82A}">
                    <a16:rowId xmlns:a16="http://schemas.microsoft.com/office/drawing/2014/main" val="3327612348"/>
                  </a:ext>
                </a:extLst>
              </a:tr>
            </a:tbl>
          </a:graphicData>
        </a:graphic>
      </p:graphicFrame>
      <p:sp>
        <p:nvSpPr>
          <p:cNvPr id="2" name="Title 1">
            <a:extLst>
              <a:ext uri="{FF2B5EF4-FFF2-40B4-BE49-F238E27FC236}">
                <a16:creationId xmlns:a16="http://schemas.microsoft.com/office/drawing/2014/main" id="{A18B35D8-BAFE-7770-15AD-09F52DFA4DF7}"/>
              </a:ext>
            </a:extLst>
          </p:cNvPr>
          <p:cNvSpPr>
            <a:spLocks noGrp="1"/>
          </p:cNvSpPr>
          <p:nvPr>
            <p:ph type="title"/>
          </p:nvPr>
        </p:nvSpPr>
        <p:spPr/>
        <p:txBody>
          <a:bodyPr/>
          <a:lstStyle/>
          <a:p>
            <a:r>
              <a:rPr lang="en-US" dirty="0">
                <a:solidFill>
                  <a:schemeClr val="tx1"/>
                </a:solidFill>
              </a:rPr>
              <a:t>Timeline </a:t>
            </a:r>
          </a:p>
        </p:txBody>
      </p:sp>
      <p:cxnSp>
        <p:nvCxnSpPr>
          <p:cNvPr id="7" name="Connector: Elbow 6">
            <a:extLst>
              <a:ext uri="{FF2B5EF4-FFF2-40B4-BE49-F238E27FC236}">
                <a16:creationId xmlns:a16="http://schemas.microsoft.com/office/drawing/2014/main" id="{066AF531-1020-2873-E732-70B3225171DE}"/>
              </a:ext>
            </a:extLst>
          </p:cNvPr>
          <p:cNvCxnSpPr>
            <a:cxnSpLocks/>
            <a:stCxn id="48" idx="2"/>
            <a:endCxn id="53" idx="0"/>
          </p:cNvCxnSpPr>
          <p:nvPr/>
        </p:nvCxnSpPr>
        <p:spPr>
          <a:xfrm rot="5400000">
            <a:off x="3013262" y="1638419"/>
            <a:ext cx="177030" cy="3856594"/>
          </a:xfrm>
          <a:prstGeom prst="bentConnector3">
            <a:avLst>
              <a:gd name="adj1" fmla="val 50000"/>
            </a:avLst>
          </a:prstGeom>
          <a:ln w="15875">
            <a:miter lim="800000"/>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F5EC3225-7C40-356B-699F-F254C971E1A6}"/>
              </a:ext>
            </a:extLst>
          </p:cNvPr>
          <p:cNvCxnSpPr>
            <a:cxnSpLocks/>
            <a:stCxn id="54" idx="0"/>
            <a:endCxn id="55" idx="4"/>
          </p:cNvCxnSpPr>
          <p:nvPr/>
        </p:nvCxnSpPr>
        <p:spPr>
          <a:xfrm rot="16200000" flipV="1">
            <a:off x="1486601" y="3875861"/>
            <a:ext cx="128139" cy="1927860"/>
          </a:xfrm>
          <a:prstGeom prst="bentConnector3">
            <a:avLst>
              <a:gd name="adj1" fmla="val 50000"/>
            </a:avLst>
          </a:prstGeom>
          <a:ln w="15875">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1641D77-0BE4-6DA0-5BAA-EF54DC69936F}"/>
              </a:ext>
            </a:extLst>
          </p:cNvPr>
          <p:cNvSpPr txBox="1"/>
          <p:nvPr/>
        </p:nvSpPr>
        <p:spPr>
          <a:xfrm>
            <a:off x="251460" y="1174089"/>
            <a:ext cx="9557227" cy="2304112"/>
          </a:xfrm>
          <a:prstGeom prst="rect">
            <a:avLst/>
          </a:prstGeom>
          <a:solidFill>
            <a:schemeClr val="bg1"/>
          </a:solidFill>
          <a:ln w="15875">
            <a:solidFill>
              <a:schemeClr val="accent1"/>
            </a:solidFill>
            <a:miter lim="800000"/>
          </a:ln>
        </p:spPr>
        <p:txBody>
          <a:bodyPr wrap="square" rtlCol="0">
            <a:noAutofit/>
          </a:bodyPr>
          <a:lstStyle/>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FDIC transfers all deposits to newly created bridge bank (Silicon Valley Bridge Bank, N.A.)</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Customers regain full access to their accounts</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All QFCs transferred to bridge bank</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Germany’s BaFin announces certain restrictions on SVB Germany Branch</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SVB Financial Group, the parent company of SVB, announces a board-appointed restructuring committee</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HSBC buys SVB UK subsidiary for £1, protecting depositors and avoiding need for UK Bank Insolvency Procedure (“BIP”) process</a:t>
            </a:r>
          </a:p>
        </p:txBody>
      </p:sp>
      <p:sp>
        <p:nvSpPr>
          <p:cNvPr id="53" name="Oval 52">
            <a:extLst>
              <a:ext uri="{FF2B5EF4-FFF2-40B4-BE49-F238E27FC236}">
                <a16:creationId xmlns:a16="http://schemas.microsoft.com/office/drawing/2014/main" id="{C8629FB3-F699-0369-5CAC-28D3BDD10CC7}"/>
              </a:ext>
            </a:extLst>
          </p:cNvPr>
          <p:cNvSpPr/>
          <p:nvPr/>
        </p:nvSpPr>
        <p:spPr>
          <a:xfrm>
            <a:off x="1089660" y="3655231"/>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4" name="TextBox 53">
            <a:extLst>
              <a:ext uri="{FF2B5EF4-FFF2-40B4-BE49-F238E27FC236}">
                <a16:creationId xmlns:a16="http://schemas.microsoft.com/office/drawing/2014/main" id="{54C3BE35-E734-1635-C4BB-4753F7EEFCE5}"/>
              </a:ext>
            </a:extLst>
          </p:cNvPr>
          <p:cNvSpPr txBox="1"/>
          <p:nvPr/>
        </p:nvSpPr>
        <p:spPr>
          <a:xfrm>
            <a:off x="251460" y="4903860"/>
            <a:ext cx="4526280" cy="2436740"/>
          </a:xfrm>
          <a:prstGeom prst="rect">
            <a:avLst/>
          </a:prstGeom>
          <a:solidFill>
            <a:schemeClr val="bg1"/>
          </a:solidFill>
          <a:ln w="15875">
            <a:solidFill>
              <a:schemeClr val="accent1"/>
            </a:solidFill>
            <a:miter lim="800000"/>
          </a:ln>
        </p:spPr>
        <p:txBody>
          <a:bodyPr wrap="square" rtlCol="0">
            <a:noAutofit/>
          </a:bodyPr>
          <a:lstStyle/>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FDIC auction of SVB to find acquirer—none found </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Regulators approve systemic risk exception to fully protect all SVB depositors</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Federal Reserve announces a Bank Term Funding Program (“BTFP”) with Treasury backstop of $25 billion</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Canadian authorities take temporary control (later permanent control) of SVB Canada</a:t>
            </a:r>
          </a:p>
        </p:txBody>
      </p:sp>
      <p:sp>
        <p:nvSpPr>
          <p:cNvPr id="55" name="Oval 54">
            <a:extLst>
              <a:ext uri="{FF2B5EF4-FFF2-40B4-BE49-F238E27FC236}">
                <a16:creationId xmlns:a16="http://schemas.microsoft.com/office/drawing/2014/main" id="{280FCA85-C821-360F-0D3F-B7B929A3BD88}"/>
              </a:ext>
            </a:extLst>
          </p:cNvPr>
          <p:cNvSpPr/>
          <p:nvPr/>
        </p:nvSpPr>
        <p:spPr>
          <a:xfrm>
            <a:off x="502920" y="4608081"/>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96" name="TextBox 95">
            <a:extLst>
              <a:ext uri="{FF2B5EF4-FFF2-40B4-BE49-F238E27FC236}">
                <a16:creationId xmlns:a16="http://schemas.microsoft.com/office/drawing/2014/main" id="{9FF30547-E68F-9DEB-CE41-3CC231F5A34E}"/>
              </a:ext>
            </a:extLst>
          </p:cNvPr>
          <p:cNvSpPr txBox="1"/>
          <p:nvPr/>
        </p:nvSpPr>
        <p:spPr>
          <a:xfrm>
            <a:off x="6537959" y="4903860"/>
            <a:ext cx="3270726" cy="2436740"/>
          </a:xfrm>
          <a:prstGeom prst="rect">
            <a:avLst/>
          </a:prstGeom>
          <a:solidFill>
            <a:schemeClr val="bg1"/>
          </a:solidFill>
          <a:ln w="15875">
            <a:solidFill>
              <a:schemeClr val="accent1"/>
            </a:solidFill>
            <a:miter lim="800000"/>
          </a:ln>
        </p:spPr>
        <p:txBody>
          <a:bodyPr wrap="square" rtlCol="0">
            <a:noAutofit/>
          </a:bodyPr>
          <a:lstStyle/>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First-Citizens Bank &amp; Trust Company, Raleigh, NC acquires all deposits and loans of Silicon Valley Bridge Bank, N.A. under a P&amp;A agreement</a:t>
            </a:r>
          </a:p>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All “loan-related” QFCs are transferred as part of the P&amp;A Agreement</a:t>
            </a:r>
          </a:p>
        </p:txBody>
      </p:sp>
      <p:sp>
        <p:nvSpPr>
          <p:cNvPr id="101" name="Oval 100">
            <a:extLst>
              <a:ext uri="{FF2B5EF4-FFF2-40B4-BE49-F238E27FC236}">
                <a16:creationId xmlns:a16="http://schemas.microsoft.com/office/drawing/2014/main" id="{2C6FB5B0-CBA0-CD9F-5E70-CDACDD26B97B}"/>
              </a:ext>
            </a:extLst>
          </p:cNvPr>
          <p:cNvSpPr/>
          <p:nvPr/>
        </p:nvSpPr>
        <p:spPr>
          <a:xfrm>
            <a:off x="5852622" y="4608081"/>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02" name="Oval 101">
            <a:extLst>
              <a:ext uri="{FF2B5EF4-FFF2-40B4-BE49-F238E27FC236}">
                <a16:creationId xmlns:a16="http://schemas.microsoft.com/office/drawing/2014/main" id="{39749C2E-CEFD-B0EC-6A3D-9029BD917342}"/>
              </a:ext>
            </a:extLst>
          </p:cNvPr>
          <p:cNvSpPr/>
          <p:nvPr/>
        </p:nvSpPr>
        <p:spPr>
          <a:xfrm>
            <a:off x="8749401" y="4608081"/>
            <a:ext cx="167640" cy="167640"/>
          </a:xfrm>
          <a:prstGeom prst="ellipse">
            <a:avLst/>
          </a:prstGeom>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6" name="TextBox 5">
            <a:extLst>
              <a:ext uri="{FF2B5EF4-FFF2-40B4-BE49-F238E27FC236}">
                <a16:creationId xmlns:a16="http://schemas.microsoft.com/office/drawing/2014/main" id="{A2981A7C-1B58-757A-ADEB-70CD945C37F2}"/>
              </a:ext>
            </a:extLst>
          </p:cNvPr>
          <p:cNvSpPr txBox="1"/>
          <p:nvPr/>
        </p:nvSpPr>
        <p:spPr>
          <a:xfrm>
            <a:off x="4861560" y="4903860"/>
            <a:ext cx="1592579" cy="2436740"/>
          </a:xfrm>
          <a:prstGeom prst="rect">
            <a:avLst/>
          </a:prstGeom>
          <a:solidFill>
            <a:schemeClr val="bg1"/>
          </a:solidFill>
          <a:ln w="15875">
            <a:solidFill>
              <a:schemeClr val="accent1"/>
            </a:solidFill>
            <a:miter lim="800000"/>
          </a:ln>
        </p:spPr>
        <p:txBody>
          <a:bodyPr wrap="square" rtlCol="0">
            <a:noAutofit/>
          </a:bodyPr>
          <a:lstStyle/>
          <a:p>
            <a:pPr marL="301752" indent="-301752" defTabSz="1005840">
              <a:lnSpc>
                <a:spcPct val="90000"/>
              </a:lnSpc>
              <a:spcAft>
                <a:spcPts val="330"/>
              </a:spcAft>
              <a:buFont typeface="Times New Roman" panose="02020603050405020304" pitchFamily="18" charset="0"/>
              <a:buChar char="—"/>
              <a:defRPr/>
            </a:pPr>
            <a:r>
              <a:rPr lang="en-US" sz="1760" dirty="0">
                <a:solidFill>
                  <a:prstClr val="black"/>
                </a:solidFill>
                <a:latin typeface="Times New Roman" panose="02020603050405020304" pitchFamily="18" charset="0"/>
                <a:cs typeface="Times New Roman" panose="02020603050405020304" pitchFamily="18" charset="0"/>
              </a:rPr>
              <a:t>SVB Financial Group (“SVBFG”) files for Chapter 11 bankruptcy</a:t>
            </a:r>
          </a:p>
        </p:txBody>
      </p:sp>
    </p:spTree>
    <p:extLst>
      <p:ext uri="{BB962C8B-B14F-4D97-AF65-F5344CB8AC3E}">
        <p14:creationId xmlns:p14="http://schemas.microsoft.com/office/powerpoint/2010/main" val="22317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1000"/>
                                        <p:tgtEl>
                                          <p:spTgt spid="101"/>
                                        </p:tgtEl>
                                      </p:cBhvr>
                                    </p:animEffect>
                                    <p:anim calcmode="lin" valueType="num">
                                      <p:cBhvr>
                                        <p:cTn id="36" dur="1000" fill="hold"/>
                                        <p:tgtEl>
                                          <p:spTgt spid="101"/>
                                        </p:tgtEl>
                                        <p:attrNameLst>
                                          <p:attrName>ppt_x</p:attrName>
                                        </p:attrNameLst>
                                      </p:cBhvr>
                                      <p:tavLst>
                                        <p:tav tm="0">
                                          <p:val>
                                            <p:strVal val="#ppt_x"/>
                                          </p:val>
                                        </p:tav>
                                        <p:tav tm="100000">
                                          <p:val>
                                            <p:strVal val="#ppt_x"/>
                                          </p:val>
                                        </p:tav>
                                      </p:tavLst>
                                    </p:anim>
                                    <p:anim calcmode="lin" valueType="num">
                                      <p:cBhvr>
                                        <p:cTn id="37" dur="1000" fill="hold"/>
                                        <p:tgtEl>
                                          <p:spTgt spid="10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1000"/>
                                        <p:tgtEl>
                                          <p:spTgt spid="113"/>
                                        </p:tgtEl>
                                      </p:cBhvr>
                                    </p:animEffect>
                                    <p:anim calcmode="lin" valueType="num">
                                      <p:cBhvr>
                                        <p:cTn id="41" dur="1000" fill="hold"/>
                                        <p:tgtEl>
                                          <p:spTgt spid="113"/>
                                        </p:tgtEl>
                                        <p:attrNameLst>
                                          <p:attrName>ppt_x</p:attrName>
                                        </p:attrNameLst>
                                      </p:cBhvr>
                                      <p:tavLst>
                                        <p:tav tm="0">
                                          <p:val>
                                            <p:strVal val="#ppt_x"/>
                                          </p:val>
                                        </p:tav>
                                        <p:tav tm="100000">
                                          <p:val>
                                            <p:strVal val="#ppt_x"/>
                                          </p:val>
                                        </p:tav>
                                      </p:tavLst>
                                    </p:anim>
                                    <p:anim calcmode="lin" valueType="num">
                                      <p:cBhvr>
                                        <p:cTn id="42" dur="1000" fill="hold"/>
                                        <p:tgtEl>
                                          <p:spTgt spid="1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additive="base">
                                        <p:cTn id="52" dur="500" fill="hold"/>
                                        <p:tgtEl>
                                          <p:spTgt spid="115"/>
                                        </p:tgtEl>
                                        <p:attrNameLst>
                                          <p:attrName>ppt_x</p:attrName>
                                        </p:attrNameLst>
                                      </p:cBhvr>
                                      <p:tavLst>
                                        <p:tav tm="0">
                                          <p:val>
                                            <p:strVal val="#ppt_x"/>
                                          </p:val>
                                        </p:tav>
                                        <p:tav tm="100000">
                                          <p:val>
                                            <p:strVal val="#ppt_x"/>
                                          </p:val>
                                        </p:tav>
                                      </p:tavLst>
                                    </p:anim>
                                    <p:anim calcmode="lin" valueType="num">
                                      <p:cBhvr additive="base">
                                        <p:cTn id="53" dur="500" fill="hold"/>
                                        <p:tgtEl>
                                          <p:spTgt spid="1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2"/>
                                        </p:tgtEl>
                                        <p:attrNameLst>
                                          <p:attrName>style.visibility</p:attrName>
                                        </p:attrNameLst>
                                      </p:cBhvr>
                                      <p:to>
                                        <p:strVal val="visible"/>
                                      </p:to>
                                    </p:set>
                                    <p:anim calcmode="lin" valueType="num">
                                      <p:cBhvr additive="base">
                                        <p:cTn id="56" dur="500" fill="hold"/>
                                        <p:tgtEl>
                                          <p:spTgt spid="102"/>
                                        </p:tgtEl>
                                        <p:attrNameLst>
                                          <p:attrName>ppt_x</p:attrName>
                                        </p:attrNameLst>
                                      </p:cBhvr>
                                      <p:tavLst>
                                        <p:tav tm="0">
                                          <p:val>
                                            <p:strVal val="#ppt_x"/>
                                          </p:val>
                                        </p:tav>
                                        <p:tav tm="100000">
                                          <p:val>
                                            <p:strVal val="#ppt_x"/>
                                          </p:val>
                                        </p:tav>
                                      </p:tavLst>
                                    </p:anim>
                                    <p:anim calcmode="lin" valueType="num">
                                      <p:cBhvr additive="base">
                                        <p:cTn id="57" dur="500" fill="hold"/>
                                        <p:tgtEl>
                                          <p:spTgt spid="10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fill="hold"/>
                                        <p:tgtEl>
                                          <p:spTgt spid="96"/>
                                        </p:tgtEl>
                                        <p:attrNameLst>
                                          <p:attrName>ppt_x</p:attrName>
                                        </p:attrNameLst>
                                      </p:cBhvr>
                                      <p:tavLst>
                                        <p:tav tm="0">
                                          <p:val>
                                            <p:strVal val="#ppt_x"/>
                                          </p:val>
                                        </p:tav>
                                        <p:tav tm="100000">
                                          <p:val>
                                            <p:strVal val="#ppt_x"/>
                                          </p:val>
                                        </p:tav>
                                      </p:tavLst>
                                    </p:anim>
                                    <p:anim calcmode="lin" valueType="num">
                                      <p:cBhvr additive="base">
                                        <p:cTn id="61"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5" grpId="0" animBg="1"/>
      <p:bldP spid="96" grpId="0" animBg="1"/>
      <p:bldP spid="101" grpId="0" animBg="1"/>
      <p:bldP spid="10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Factors Contributing to Crisis</a:t>
            </a:r>
            <a:endParaRPr lang="en-US" dirty="0"/>
          </a:p>
        </p:txBody>
      </p:sp>
      <p:sp>
        <p:nvSpPr>
          <p:cNvPr id="15" name="Rectangle 14"/>
          <p:cNvSpPr/>
          <p:nvPr/>
        </p:nvSpPr>
        <p:spPr>
          <a:xfrm>
            <a:off x="502920" y="1788953"/>
            <a:ext cx="8968740" cy="2724324"/>
          </a:xfrm>
          <a:prstGeom prst="rect">
            <a:avLst/>
          </a:prstGeom>
          <a:solidFill>
            <a:srgbClr val="D7F0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bIns="100584" rtlCol="0" anchor="ctr" anchorCtr="0">
            <a:noAutofit/>
          </a:bodyPr>
          <a:lstStyle/>
          <a:p>
            <a:pPr marL="0" lvl="1">
              <a:spcAft>
                <a:spcPts val="330"/>
              </a:spcAft>
              <a:tabLst>
                <a:tab pos="317818" algn="l"/>
              </a:tabLst>
            </a:pPr>
            <a:r>
              <a:rPr lang="en-US" sz="1760" b="1" dirty="0">
                <a:solidFill>
                  <a:prstClr val="black"/>
                </a:solidFill>
                <a:latin typeface="Times New Roman"/>
                <a:cs typeface="Times New Roman"/>
              </a:rPr>
              <a:t>Factors contributing to the failure of SVB appear to have included, but are not limited to: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Failures of management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Rapid growth of the banking organization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Slow remediation of issues identified by supervisors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High proportion of uninsured deposits, and industry concentration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Inadequate management of interest rate risk/significant increases in Treasury interest rates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Insufficient operational readiness </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Speed of withdrawals</a:t>
            </a:r>
          </a:p>
          <a:p>
            <a:pPr marL="301752" lvl="1" indent="-301752">
              <a:spcAft>
                <a:spcPts val="330"/>
              </a:spcAft>
              <a:buFont typeface="Times New Roman" panose="02020603050405020304" pitchFamily="18" charset="0"/>
              <a:buChar char="—"/>
              <a:tabLst>
                <a:tab pos="317818" algn="l"/>
              </a:tabLst>
            </a:pPr>
            <a:r>
              <a:rPr lang="en-US" sz="1760" dirty="0">
                <a:solidFill>
                  <a:prstClr val="black"/>
                </a:solidFill>
                <a:latin typeface="Times New Roman"/>
                <a:cs typeface="Times New Roman"/>
              </a:rPr>
              <a:t>Supervisory shortcomings and regulatory/legislative change and changes in supervision</a:t>
            </a:r>
          </a:p>
        </p:txBody>
      </p:sp>
      <p:sp>
        <p:nvSpPr>
          <p:cNvPr id="3" name="Rectangle 2">
            <a:extLst>
              <a:ext uri="{FF2B5EF4-FFF2-40B4-BE49-F238E27FC236}">
                <a16:creationId xmlns:a16="http://schemas.microsoft.com/office/drawing/2014/main" id="{293754A9-98B4-413B-34D7-6796212EF834}"/>
              </a:ext>
            </a:extLst>
          </p:cNvPr>
          <p:cNvSpPr/>
          <p:nvPr/>
        </p:nvSpPr>
        <p:spPr>
          <a:xfrm>
            <a:off x="493606" y="4727752"/>
            <a:ext cx="8968740" cy="1924508"/>
          </a:xfrm>
          <a:prstGeom prst="rect">
            <a:avLst/>
          </a:prstGeom>
          <a:solidFill>
            <a:srgbClr val="FAF5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bIns="100584" rtlCol="0" anchor="ctr" anchorCtr="0">
            <a:noAutofit/>
          </a:bodyPr>
          <a:lstStyle/>
          <a:p>
            <a:pPr marL="0" lvl="1" algn="just">
              <a:spcAft>
                <a:spcPts val="330"/>
              </a:spcAft>
              <a:tabLst>
                <a:tab pos="317818" algn="l"/>
              </a:tabLst>
            </a:pPr>
            <a:r>
              <a:rPr lang="en-US" sz="1540" dirty="0">
                <a:solidFill>
                  <a:prstClr val="black"/>
                </a:solidFill>
                <a:latin typeface="Times" panose="02020603050405020304" pitchFamily="18" charset="0"/>
                <a:cs typeface="Times" panose="02020603050405020304" pitchFamily="18" charset="0"/>
              </a:rPr>
              <a:t>“</a:t>
            </a:r>
            <a:r>
              <a:rPr lang="en-US" sz="1540" dirty="0">
                <a:solidFill>
                  <a:srgbClr val="221E1F"/>
                </a:solidFill>
                <a:latin typeface="Times" panose="02020603050405020304" pitchFamily="18" charset="0"/>
                <a:cs typeface="Times" panose="02020603050405020304" pitchFamily="18" charset="0"/>
              </a:rPr>
              <a:t>On March 9, SVB lost over $40 billion in deposits, and SVBFG management expected to lose over $100 billion more on March 10. </a:t>
            </a:r>
            <a:r>
              <a:rPr lang="en-US" sz="1540" b="1" dirty="0">
                <a:solidFill>
                  <a:srgbClr val="221E1F"/>
                </a:solidFill>
                <a:latin typeface="Times" panose="02020603050405020304" pitchFamily="18" charset="0"/>
                <a:cs typeface="Times" panose="02020603050405020304" pitchFamily="18" charset="0"/>
              </a:rPr>
              <a:t> </a:t>
            </a:r>
            <a:r>
              <a:rPr lang="en-US" sz="1540" dirty="0">
                <a:solidFill>
                  <a:srgbClr val="221E1F"/>
                </a:solidFill>
                <a:latin typeface="Times" panose="02020603050405020304" pitchFamily="18" charset="0"/>
                <a:cs typeface="Times" panose="02020603050405020304" pitchFamily="18" charset="0"/>
              </a:rPr>
              <a:t>This deposit outflow was remarkable in terms of scale and scope and represented roughly 85 percent of the bank’s deposit base.  By comparison, estimates suggest that the failure of Wachovia in 2008 included about $10 billion in outflows over 8 days, while the failure of Washington Mutual in 2008 included $19 billion over 16 days.”</a:t>
            </a:r>
          </a:p>
          <a:p>
            <a:pPr marL="0" lvl="1" algn="r">
              <a:spcAft>
                <a:spcPts val="330"/>
              </a:spcAft>
              <a:tabLst>
                <a:tab pos="317818" algn="l"/>
              </a:tabLst>
            </a:pPr>
            <a:r>
              <a:rPr lang="en-US" sz="1540" dirty="0">
                <a:solidFill>
                  <a:srgbClr val="221E1F"/>
                </a:solidFill>
                <a:latin typeface="Times" panose="02020603050405020304" pitchFamily="18" charset="0"/>
                <a:cs typeface="Times" panose="02020603050405020304" pitchFamily="18" charset="0"/>
              </a:rPr>
              <a:t>-Federal Reserve Board April 2023 report</a:t>
            </a:r>
          </a:p>
          <a:p>
            <a:pPr marL="0" lvl="1">
              <a:spcAft>
                <a:spcPts val="330"/>
              </a:spcAft>
              <a:tabLst>
                <a:tab pos="317818" algn="l"/>
              </a:tabLst>
            </a:pPr>
            <a:endParaRPr lang="en-US" sz="1540" dirty="0">
              <a:solidFill>
                <a:prstClr val="black"/>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3006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 calcmode="lin" valueType="num">
                                      <p:cBhvr additive="base">
                                        <p:cTn id="2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 calcmode="lin" valueType="num">
                                      <p:cBhvr additive="base">
                                        <p:cTn id="2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 calcmode="lin" valueType="num">
                                      <p:cBhvr additive="base">
                                        <p:cTn id="2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6" end="6"/>
                                            </p:txEl>
                                          </p:spTgt>
                                        </p:tgtEl>
                                        <p:attrNameLst>
                                          <p:attrName>style.visibility</p:attrName>
                                        </p:attrNameLst>
                                      </p:cBhvr>
                                      <p:to>
                                        <p:strVal val="visible"/>
                                      </p:to>
                                    </p:set>
                                    <p:anim calcmode="lin" valueType="num">
                                      <p:cBhvr additive="base">
                                        <p:cTn id="3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xEl>
                                              <p:pRg st="7" end="7"/>
                                            </p:txEl>
                                          </p:spTgt>
                                        </p:tgtEl>
                                        <p:attrNameLst>
                                          <p:attrName>style.visibility</p:attrName>
                                        </p:attrNameLst>
                                      </p:cBhvr>
                                      <p:to>
                                        <p:strVal val="visible"/>
                                      </p:to>
                                    </p:set>
                                    <p:anim calcmode="lin" valueType="num">
                                      <p:cBhvr additive="base">
                                        <p:cTn id="37"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xEl>
                                              <p:pRg st="8" end="8"/>
                                            </p:txEl>
                                          </p:spTgt>
                                        </p:tgtEl>
                                        <p:attrNameLst>
                                          <p:attrName>style.visibility</p:attrName>
                                        </p:attrNameLst>
                                      </p:cBhvr>
                                      <p:to>
                                        <p:strVal val="visible"/>
                                      </p:to>
                                    </p:set>
                                    <p:anim calcmode="lin" valueType="num">
                                      <p:cBhvr additive="base">
                                        <p:cTn id="41"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27BD-5475-6366-89E9-4A7D0AB848E9}"/>
              </a:ext>
            </a:extLst>
          </p:cNvPr>
          <p:cNvSpPr>
            <a:spLocks noGrp="1"/>
          </p:cNvSpPr>
          <p:nvPr>
            <p:ph type="title"/>
          </p:nvPr>
        </p:nvSpPr>
        <p:spPr/>
        <p:txBody>
          <a:bodyPr/>
          <a:lstStyle/>
          <a:p>
            <a:r>
              <a:rPr lang="en-US" dirty="0"/>
              <a:t>Signature Bank and First Republic Failures</a:t>
            </a:r>
            <a:endParaRPr lang="en-NL" dirty="0"/>
          </a:p>
        </p:txBody>
      </p:sp>
      <p:sp>
        <p:nvSpPr>
          <p:cNvPr id="3" name="Slide Number Placeholder 2">
            <a:extLst>
              <a:ext uri="{FF2B5EF4-FFF2-40B4-BE49-F238E27FC236}">
                <a16:creationId xmlns:a16="http://schemas.microsoft.com/office/drawing/2014/main" id="{6B38F478-3147-3762-FE4C-399C79AF27EF}"/>
              </a:ext>
            </a:extLst>
          </p:cNvPr>
          <p:cNvSpPr>
            <a:spLocks noGrp="1"/>
          </p:cNvSpPr>
          <p:nvPr>
            <p:ph type="sldNum" sz="quarter" idx="4"/>
          </p:nvPr>
        </p:nvSpPr>
        <p:spPr/>
        <p:txBody>
          <a:bodyPr/>
          <a:lstStyle/>
          <a:p>
            <a:fld id="{B5A84162-BF9B-4E52-A7B3-D49CEE524444}" type="slidenum">
              <a:rPr lang="en-US" smtClean="0"/>
              <a:pPr/>
              <a:t>25</a:t>
            </a:fld>
            <a:endParaRPr lang="en-US" dirty="0"/>
          </a:p>
        </p:txBody>
      </p:sp>
      <p:sp>
        <p:nvSpPr>
          <p:cNvPr id="5" name="Content Placeholder 3">
            <a:extLst>
              <a:ext uri="{FF2B5EF4-FFF2-40B4-BE49-F238E27FC236}">
                <a16:creationId xmlns:a16="http://schemas.microsoft.com/office/drawing/2014/main" id="{0A803AF5-AC5C-F1B9-DC3D-1C7CC5BDA63E}"/>
              </a:ext>
            </a:extLst>
          </p:cNvPr>
          <p:cNvSpPr txBox="1">
            <a:spLocks/>
          </p:cNvSpPr>
          <p:nvPr/>
        </p:nvSpPr>
        <p:spPr>
          <a:xfrm>
            <a:off x="503237" y="1809168"/>
            <a:ext cx="9051925" cy="4983162"/>
          </a:xfrm>
          <a:prstGeom prst="rect">
            <a:avLst/>
          </a:prstGeom>
        </p:spPr>
        <p:txBody>
          <a:bodyPr vert="horz" lIns="0" tIns="0" rIns="0" bIns="0" rtlCol="0">
            <a:normAutofit fontScale="92500" lnSpcReduction="20000"/>
          </a:bodyPr>
          <a:lstStyle>
            <a:lvl1pPr marL="0" indent="0" algn="l" defTabSz="1018824" rtl="0" eaLnBrk="1" latinLnBrk="0" hangingPunct="1">
              <a:lnSpc>
                <a:spcPct val="110000"/>
              </a:lnSpc>
              <a:spcBef>
                <a:spcPts val="1008"/>
              </a:spcBef>
              <a:buFont typeface="Arial" pitchFamily="34" charset="0"/>
              <a:buNone/>
              <a:defRPr lang="en-US" sz="2000" b="1" kern="1200" dirty="0" smtClean="0">
                <a:solidFill>
                  <a:schemeClr val="tx1"/>
                </a:solidFill>
                <a:latin typeface="+mn-lt"/>
                <a:ea typeface="+mn-ea"/>
                <a:cs typeface="+mn-cs"/>
              </a:defRPr>
            </a:lvl1pPr>
            <a:lvl2pPr marL="228600" indent="-228600" algn="l" defTabSz="1018824" rtl="0" eaLnBrk="1" latinLnBrk="0" hangingPunct="1">
              <a:lnSpc>
                <a:spcPct val="110000"/>
              </a:lnSpc>
              <a:spcBef>
                <a:spcPts val="504"/>
              </a:spcBef>
              <a:buClr>
                <a:schemeClr val="accent1"/>
              </a:buClr>
              <a:buSzPct val="140000"/>
              <a:buFont typeface="Wingdings" pitchFamily="2" charset="2"/>
              <a:buChar char="§"/>
              <a:defRPr lang="en-US" sz="2000" kern="1200" dirty="0" smtClean="0">
                <a:solidFill>
                  <a:schemeClr val="tx1"/>
                </a:solidFill>
                <a:latin typeface="+mn-lt"/>
                <a:ea typeface="+mn-ea"/>
                <a:cs typeface="+mn-cs"/>
              </a:defRPr>
            </a:lvl2pPr>
            <a:lvl3pPr marL="566928" indent="-228600" algn="l" defTabSz="1018824" rtl="0" eaLnBrk="1" latinLnBrk="0" hangingPunct="1">
              <a:lnSpc>
                <a:spcPct val="110000"/>
              </a:lnSpc>
              <a:spcBef>
                <a:spcPts val="432"/>
              </a:spcBef>
              <a:buClr>
                <a:schemeClr val="accent2"/>
              </a:buClr>
              <a:buSzPct val="130000"/>
              <a:buFont typeface="Wingdings" pitchFamily="2" charset="2"/>
              <a:buChar char="§"/>
              <a:defRPr lang="en-US" sz="1800" kern="1200" dirty="0" smtClean="0">
                <a:solidFill>
                  <a:schemeClr val="tx1"/>
                </a:solidFill>
                <a:latin typeface="+mn-lt"/>
                <a:ea typeface="+mn-ea"/>
                <a:cs typeface="+mn-cs"/>
              </a:defRPr>
            </a:lvl3pPr>
            <a:lvl4pPr marL="914400"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dirty="0" smtClean="0">
                <a:solidFill>
                  <a:schemeClr val="tx1"/>
                </a:solidFill>
                <a:latin typeface="+mn-lt"/>
                <a:ea typeface="+mn-ea"/>
                <a:cs typeface="+mn-cs"/>
              </a:defRPr>
            </a:lvl4pPr>
            <a:lvl5pPr marL="1261872"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dirty="0" smtClean="0">
                <a:solidFill>
                  <a:schemeClr val="tx1"/>
                </a:solidFill>
                <a:latin typeface="+mn-lt"/>
                <a:ea typeface="+mn-ea"/>
                <a:cs typeface="+mn-cs"/>
              </a:defRPr>
            </a:lvl5pPr>
            <a:lvl6pPr marL="1572768"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dirty="0" smtClean="0">
                <a:solidFill>
                  <a:schemeClr val="tx1"/>
                </a:solidFill>
                <a:latin typeface="+mn-lt"/>
                <a:ea typeface="+mn-ea"/>
                <a:cs typeface="+mn-cs"/>
              </a:defRPr>
            </a:lvl6pPr>
            <a:lvl7pPr marL="1901952"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baseline="0" dirty="0" smtClean="0">
                <a:solidFill>
                  <a:schemeClr val="tx1"/>
                </a:solidFill>
                <a:latin typeface="+mn-lt"/>
                <a:ea typeface="+mn-ea"/>
                <a:cs typeface="+mn-cs"/>
              </a:defRPr>
            </a:lvl7pPr>
            <a:lvl8pPr marL="2231136" indent="-228600" algn="l" defTabSz="1018824" rtl="0" eaLnBrk="1" latinLnBrk="0" hangingPunct="1">
              <a:lnSpc>
                <a:spcPct val="110000"/>
              </a:lnSpc>
              <a:spcBef>
                <a:spcPts val="360"/>
              </a:spcBef>
              <a:buClr>
                <a:srgbClr val="737D87"/>
              </a:buClr>
              <a:buSzPct val="120000"/>
              <a:buFont typeface="Wingdings" pitchFamily="2" charset="2"/>
              <a:buChar char="§"/>
              <a:defRPr lang="en-US" sz="1600" kern="1200" baseline="0" dirty="0" smtClean="0">
                <a:solidFill>
                  <a:schemeClr val="tx1"/>
                </a:solidFill>
                <a:latin typeface="+mn-lt"/>
                <a:ea typeface="+mn-ea"/>
                <a:cs typeface="+mn-cs"/>
              </a:defRPr>
            </a:lvl8pPr>
            <a:lvl9pPr marL="2560320" indent="-228600" algn="l" defTabSz="1142640" rtl="0" eaLnBrk="1" latinLnBrk="0" hangingPunct="1">
              <a:lnSpc>
                <a:spcPct val="110000"/>
              </a:lnSpc>
              <a:spcBef>
                <a:spcPts val="360"/>
              </a:spcBef>
              <a:buClr>
                <a:srgbClr val="737D87"/>
              </a:buClr>
              <a:buSzPct val="120000"/>
              <a:buFont typeface="Wingdings" pitchFamily="2" charset="2"/>
              <a:buChar char="§"/>
              <a:tabLst/>
              <a:defRPr lang="en-US" sz="1600" kern="1200" dirty="0" smtClean="0">
                <a:solidFill>
                  <a:schemeClr val="tx1"/>
                </a:solidFill>
                <a:latin typeface="+mn-lt"/>
                <a:ea typeface="+mn-ea"/>
                <a:cs typeface="+mn-cs"/>
              </a:defRPr>
            </a:lvl9pPr>
          </a:lstStyle>
          <a:p>
            <a:pPr lvl="1"/>
            <a:r>
              <a:rPr lang="en-US" sz="1800" b="1" dirty="0">
                <a:latin typeface="Times New Roman" panose="02020603050405020304" pitchFamily="18" charset="0"/>
                <a:cs typeface="Times New Roman" panose="02020603050405020304" pitchFamily="18" charset="0"/>
              </a:rPr>
              <a:t>Signature Bank</a:t>
            </a:r>
          </a:p>
          <a:p>
            <a:pPr lvl="2"/>
            <a:r>
              <a:rPr lang="en-US" dirty="0">
                <a:latin typeface="Times New Roman" panose="02020603050405020304" pitchFamily="18" charset="0"/>
                <a:cs typeface="Times New Roman" panose="02020603050405020304" pitchFamily="18" charset="0"/>
              </a:rPr>
              <a:t>March 12, 2023 – FDIC appointed receiver of Signature Bank by the New York State Department of Financial Services. </a:t>
            </a:r>
          </a:p>
          <a:p>
            <a:pPr lvl="3"/>
            <a:r>
              <a:rPr lang="en-US" dirty="0">
                <a:latin typeface="Times New Roman" panose="02020603050405020304" pitchFamily="18" charset="0"/>
                <a:cs typeface="Times New Roman" panose="02020603050405020304" pitchFamily="18" charset="0"/>
              </a:rPr>
              <a:t>FDIC transfers all deposits and substantially all assets to Signature Bridge Bank, N.A. </a:t>
            </a:r>
          </a:p>
          <a:p>
            <a:pPr lvl="3"/>
            <a:r>
              <a:rPr lang="en-US" dirty="0">
                <a:latin typeface="Times New Roman" panose="02020603050405020304" pitchFamily="18" charset="0"/>
                <a:cs typeface="Times New Roman" panose="02020603050405020304" pitchFamily="18" charset="0"/>
              </a:rPr>
              <a:t>Along with BTFP, Federal Reserve announces that discount window borrowing can take place at par </a:t>
            </a:r>
          </a:p>
          <a:p>
            <a:pPr lvl="2"/>
            <a:r>
              <a:rPr lang="en-US" dirty="0">
                <a:latin typeface="Times New Roman" panose="02020603050405020304" pitchFamily="18" charset="0"/>
                <a:cs typeface="Times New Roman" panose="02020603050405020304" pitchFamily="18" charset="0"/>
              </a:rPr>
              <a:t>March 20, 2023 – Flagstar Bank, N.A. enters into P&amp;A Agreement for Signature Bridge Bank</a:t>
            </a:r>
          </a:p>
          <a:p>
            <a:pPr lvl="2"/>
            <a:r>
              <a:rPr lang="en-US" dirty="0">
                <a:latin typeface="Times New Roman" panose="02020603050405020304" pitchFamily="18" charset="0"/>
                <a:cs typeface="Times New Roman" panose="02020603050405020304" pitchFamily="18" charset="0"/>
              </a:rPr>
              <a:t>April 3, 2023 – FDIC announces upcoming sale for later this summer of Signature Bank loan portfolio retained in receivership </a:t>
            </a:r>
          </a:p>
          <a:p>
            <a:pPr lvl="1"/>
            <a:r>
              <a:rPr lang="en-US" sz="1800" b="1" dirty="0">
                <a:latin typeface="Times New Roman" panose="02020603050405020304" pitchFamily="18" charset="0"/>
                <a:cs typeface="Times New Roman" panose="02020603050405020304" pitchFamily="18" charset="0"/>
              </a:rPr>
              <a:t>First Republic Bank</a:t>
            </a:r>
          </a:p>
          <a:p>
            <a:pPr lvl="2"/>
            <a:r>
              <a:rPr lang="en-US" dirty="0">
                <a:latin typeface="Times New Roman" panose="02020603050405020304" pitchFamily="18" charset="0"/>
                <a:cs typeface="Times New Roman" panose="02020603050405020304" pitchFamily="18" charset="0"/>
              </a:rPr>
              <a:t>After the failures of SVB and Signature, wide speculation that First Republic Bank will fail as the Bank’s shares fall </a:t>
            </a:r>
          </a:p>
          <a:p>
            <a:pPr lvl="2"/>
            <a:r>
              <a:rPr lang="en-US" dirty="0">
                <a:latin typeface="Times New Roman" panose="02020603050405020304" pitchFamily="18" charset="0"/>
                <a:cs typeface="Times New Roman" panose="02020603050405020304" pitchFamily="18" charset="0"/>
              </a:rPr>
              <a:t>March 16, 2023 – 11 banks including Bank of America, Citigroup, and Goldman Sachs announce they will place $30 billion of uninsured deposits at First Republic</a:t>
            </a:r>
          </a:p>
          <a:p>
            <a:pPr lvl="2"/>
            <a:r>
              <a:rPr lang="en-US" dirty="0">
                <a:latin typeface="Times New Roman" panose="02020603050405020304" pitchFamily="18" charset="0"/>
                <a:cs typeface="Times New Roman" panose="02020603050405020304" pitchFamily="18" charset="0"/>
              </a:rPr>
              <a:t>Rumors and speculation of failure continue through April</a:t>
            </a:r>
          </a:p>
          <a:p>
            <a:pPr lvl="2"/>
            <a:r>
              <a:rPr lang="en-US" dirty="0">
                <a:latin typeface="Times New Roman" panose="02020603050405020304" pitchFamily="18" charset="0"/>
                <a:cs typeface="Times New Roman" panose="02020603050405020304" pitchFamily="18" charset="0"/>
              </a:rPr>
              <a:t>May 1, 2023 – DFPI announces that it has closed First Republic and appointed FDIC receiver.  FDIC simultaneously announces that JPMorgan Chase Bank, N.A. has entered into a P&amp;A Agreement to assume all of First Republic’s deposits and substantially all its assets</a:t>
            </a:r>
          </a:p>
          <a:p>
            <a:pPr lvl="1"/>
            <a:r>
              <a:rPr lang="en-US" sz="1800" b="1" dirty="0">
                <a:latin typeface="Times New Roman" panose="02020603050405020304" pitchFamily="18" charset="0"/>
                <a:cs typeface="Times New Roman" panose="02020603050405020304" pitchFamily="18" charset="0"/>
              </a:rPr>
              <a:t>Depositors in both cases were paid in full</a:t>
            </a:r>
          </a:p>
          <a:p>
            <a:endParaRPr lang="en-US" sz="2400" dirty="0"/>
          </a:p>
        </p:txBody>
      </p:sp>
    </p:spTree>
    <p:extLst>
      <p:ext uri="{BB962C8B-B14F-4D97-AF65-F5344CB8AC3E}">
        <p14:creationId xmlns:p14="http://schemas.microsoft.com/office/powerpoint/2010/main" val="2673276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DD0C-B1DC-E19E-0573-EDE82B5F3ABF}"/>
              </a:ext>
            </a:extLst>
          </p:cNvPr>
          <p:cNvSpPr>
            <a:spLocks noGrp="1"/>
          </p:cNvSpPr>
          <p:nvPr>
            <p:ph type="title"/>
          </p:nvPr>
        </p:nvSpPr>
        <p:spPr/>
        <p:txBody>
          <a:bodyPr/>
          <a:lstStyle/>
          <a:p>
            <a:endParaRPr lang="nl-NL"/>
          </a:p>
        </p:txBody>
      </p:sp>
      <p:sp>
        <p:nvSpPr>
          <p:cNvPr id="3" name="Slide Number Placeholder 2">
            <a:extLst>
              <a:ext uri="{FF2B5EF4-FFF2-40B4-BE49-F238E27FC236}">
                <a16:creationId xmlns:a16="http://schemas.microsoft.com/office/drawing/2014/main" id="{0764C550-FD44-7246-A4A7-BE8F9D05DC80}"/>
              </a:ext>
            </a:extLst>
          </p:cNvPr>
          <p:cNvSpPr>
            <a:spLocks noGrp="1"/>
          </p:cNvSpPr>
          <p:nvPr>
            <p:ph type="sldNum" sz="quarter" idx="4"/>
          </p:nvPr>
        </p:nvSpPr>
        <p:spPr/>
        <p:txBody>
          <a:bodyPr/>
          <a:lstStyle/>
          <a:p>
            <a:fld id="{B5A84162-BF9B-4E52-A7B3-D49CEE524444}" type="slidenum">
              <a:rPr lang="en-US" smtClean="0"/>
              <a:pPr/>
              <a:t>26</a:t>
            </a:fld>
            <a:endParaRPr lang="en-US" dirty="0"/>
          </a:p>
        </p:txBody>
      </p:sp>
      <p:sp>
        <p:nvSpPr>
          <p:cNvPr id="4" name="Text Placeholder 3">
            <a:extLst>
              <a:ext uri="{FF2B5EF4-FFF2-40B4-BE49-F238E27FC236}">
                <a16:creationId xmlns:a16="http://schemas.microsoft.com/office/drawing/2014/main" id="{39783203-C0CD-634C-3C99-C302C9B8BD3F}"/>
              </a:ext>
            </a:extLst>
          </p:cNvPr>
          <p:cNvSpPr>
            <a:spLocks noGrp="1"/>
          </p:cNvSpPr>
          <p:nvPr>
            <p:ph type="body" sz="quarter" idx="11"/>
          </p:nvPr>
        </p:nvSpPr>
        <p:spPr/>
        <p:txBody>
          <a:bodyPr/>
          <a:lstStyle/>
          <a:p>
            <a:pPr marL="0" indent="0" algn="ctr">
              <a:buNone/>
            </a:pPr>
            <a:r>
              <a:rPr lang="nl-NL" sz="3200" dirty="0" err="1"/>
              <a:t>What</a:t>
            </a:r>
            <a:r>
              <a:rPr lang="nl-NL" sz="3200" dirty="0"/>
              <a:t> </a:t>
            </a:r>
            <a:r>
              <a:rPr lang="nl-NL" sz="3200" dirty="0" err="1"/>
              <a:t>worked</a:t>
            </a:r>
            <a:r>
              <a:rPr lang="nl-NL" sz="3200" dirty="0"/>
              <a:t> </a:t>
            </a:r>
            <a:r>
              <a:rPr lang="nl-NL" sz="3200" dirty="0" err="1"/>
              <a:t>and</a:t>
            </a:r>
            <a:r>
              <a:rPr lang="nl-NL" sz="3200" dirty="0"/>
              <a:t> </a:t>
            </a:r>
            <a:r>
              <a:rPr lang="nl-NL" sz="3200" dirty="0" err="1"/>
              <a:t>what</a:t>
            </a:r>
            <a:r>
              <a:rPr lang="nl-NL" sz="3200" dirty="0"/>
              <a:t> </a:t>
            </a:r>
            <a:r>
              <a:rPr lang="nl-NL" sz="3200" dirty="0" err="1"/>
              <a:t>did</a:t>
            </a:r>
            <a:r>
              <a:rPr lang="nl-NL" sz="3200" dirty="0"/>
              <a:t> </a:t>
            </a:r>
            <a:r>
              <a:rPr lang="nl-NL" sz="3200" dirty="0" err="1"/>
              <a:t>not</a:t>
            </a:r>
            <a:r>
              <a:rPr lang="nl-NL" sz="3200" dirty="0"/>
              <a:t>? </a:t>
            </a:r>
          </a:p>
          <a:p>
            <a:pPr marL="0" indent="0" algn="ctr">
              <a:buNone/>
            </a:pPr>
            <a:endParaRPr lang="nl-NL" sz="3200" dirty="0"/>
          </a:p>
          <a:p>
            <a:pPr marL="0" indent="0" algn="ctr">
              <a:buNone/>
            </a:pPr>
            <a:r>
              <a:rPr lang="nl-NL" sz="2000" dirty="0"/>
              <a:t>European</a:t>
            </a:r>
            <a:r>
              <a:rPr lang="nl-NL" dirty="0"/>
              <a:t> </a:t>
            </a:r>
            <a:r>
              <a:rPr lang="nl-NL" dirty="0" err="1"/>
              <a:t>Experiences</a:t>
            </a:r>
            <a:endParaRPr lang="nl-NL" dirty="0"/>
          </a:p>
          <a:p>
            <a:pPr marL="0" indent="0" algn="ctr">
              <a:buNone/>
            </a:pPr>
            <a:r>
              <a:rPr lang="nl-NL" dirty="0"/>
              <a:t> </a:t>
            </a:r>
          </a:p>
          <a:p>
            <a:pPr marL="0" indent="0" algn="ctr">
              <a:buNone/>
            </a:pPr>
            <a:r>
              <a:rPr lang="nl-NL" dirty="0"/>
              <a:t>Banco </a:t>
            </a:r>
            <a:r>
              <a:rPr lang="nl-NL" dirty="0" err="1"/>
              <a:t>Popular</a:t>
            </a:r>
            <a:r>
              <a:rPr lang="nl-NL" dirty="0"/>
              <a:t> (Spain), a BRRD </a:t>
            </a:r>
            <a:r>
              <a:rPr lang="nl-NL" dirty="0" err="1"/>
              <a:t>success</a:t>
            </a:r>
            <a:r>
              <a:rPr lang="nl-NL" dirty="0"/>
              <a:t> story?</a:t>
            </a:r>
            <a:endParaRPr lang="nl-NL" sz="2000" dirty="0"/>
          </a:p>
          <a:p>
            <a:endParaRPr lang="nl-NL" dirty="0"/>
          </a:p>
        </p:txBody>
      </p:sp>
    </p:spTree>
    <p:extLst>
      <p:ext uri="{BB962C8B-B14F-4D97-AF65-F5344CB8AC3E}">
        <p14:creationId xmlns:p14="http://schemas.microsoft.com/office/powerpoint/2010/main" val="153874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D83720-D845-4B05-B464-4D8B9C8D8315}"/>
              </a:ext>
            </a:extLst>
          </p:cNvPr>
          <p:cNvSpPr>
            <a:spLocks noGrp="1"/>
          </p:cNvSpPr>
          <p:nvPr>
            <p:ph type="title"/>
          </p:nvPr>
        </p:nvSpPr>
        <p:spPr>
          <a:xfrm>
            <a:off x="481773" y="804769"/>
            <a:ext cx="8298180" cy="606680"/>
          </a:xfrm>
        </p:spPr>
        <p:txBody>
          <a:bodyPr>
            <a:normAutofit/>
          </a:bodyPr>
          <a:lstStyle/>
          <a:p>
            <a:r>
              <a:rPr lang="it-IT" sz="3300" dirty="0">
                <a:solidFill>
                  <a:schemeClr val="tx1"/>
                </a:solidFill>
              </a:rPr>
              <a:t>BACKGROUND</a:t>
            </a:r>
            <a:endParaRPr lang="en-GB" sz="3300" dirty="0">
              <a:solidFill>
                <a:schemeClr val="tx1"/>
              </a:solidFill>
            </a:endParaRPr>
          </a:p>
        </p:txBody>
      </p:sp>
      <p:sp>
        <p:nvSpPr>
          <p:cNvPr id="3" name="Rectangle 36">
            <a:extLst>
              <a:ext uri="{FF2B5EF4-FFF2-40B4-BE49-F238E27FC236}">
                <a16:creationId xmlns:a16="http://schemas.microsoft.com/office/drawing/2014/main" id="{214A282E-B46C-4567-AED8-FBE62A7B549D}"/>
              </a:ext>
            </a:extLst>
          </p:cNvPr>
          <p:cNvSpPr/>
          <p:nvPr/>
        </p:nvSpPr>
        <p:spPr>
          <a:xfrm>
            <a:off x="6902535" y="2599105"/>
            <a:ext cx="2289400" cy="3550485"/>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endParaRPr lang="en-US" sz="1485" dirty="0">
              <a:solidFill>
                <a:schemeClr val="tx1"/>
              </a:solidFill>
              <a:latin typeface="Arial" panose="020B0604020202020204" pitchFamily="34" charset="0"/>
              <a:cs typeface="Arial" panose="020B0604020202020204" pitchFamily="34" charset="0"/>
            </a:endParaRPr>
          </a:p>
          <a:p>
            <a:pPr algn="ctr" defTabSz="565752">
              <a:defRPr/>
            </a:pPr>
            <a:endParaRPr lang="en-US" sz="1485" dirty="0">
              <a:solidFill>
                <a:schemeClr val="tx1"/>
              </a:solidFill>
              <a:latin typeface="Arial" panose="020B0604020202020204" pitchFamily="34" charset="0"/>
              <a:cs typeface="Arial" panose="020B0604020202020204" pitchFamily="34" charset="0"/>
            </a:endParaRPr>
          </a:p>
          <a:p>
            <a:pPr algn="ctr" defTabSz="565752">
              <a:defRPr/>
            </a:pPr>
            <a:endParaRPr lang="en-US" sz="1485" dirty="0">
              <a:solidFill>
                <a:schemeClr val="tx1"/>
              </a:solidFill>
              <a:latin typeface="Arial" panose="020B0604020202020204" pitchFamily="34" charset="0"/>
              <a:cs typeface="Arial" panose="020B0604020202020204" pitchFamily="34" charset="0"/>
            </a:endParaRPr>
          </a:p>
          <a:p>
            <a:pPr algn="ctr" defTabSz="565752">
              <a:defRPr/>
            </a:pPr>
            <a:r>
              <a:rPr lang="en-US" sz="1485" dirty="0">
                <a:solidFill>
                  <a:schemeClr val="tx1"/>
                </a:solidFill>
                <a:latin typeface="Arial" panose="020B0604020202020204" pitchFamily="34" charset="0"/>
                <a:cs typeface="Arial" panose="020B0604020202020204" pitchFamily="34" charset="0"/>
              </a:rPr>
              <a:t>6</a:t>
            </a:r>
            <a:r>
              <a:rPr lang="en-US" sz="1485" baseline="30000" dirty="0">
                <a:solidFill>
                  <a:schemeClr val="tx1"/>
                </a:solidFill>
                <a:latin typeface="Arial" panose="020B0604020202020204" pitchFamily="34" charset="0"/>
                <a:cs typeface="Arial" panose="020B0604020202020204" pitchFamily="34" charset="0"/>
              </a:rPr>
              <a:t>th</a:t>
            </a:r>
            <a:r>
              <a:rPr lang="en-US" sz="1485" dirty="0">
                <a:solidFill>
                  <a:schemeClr val="tx1"/>
                </a:solidFill>
                <a:latin typeface="Arial" panose="020B0604020202020204" pitchFamily="34" charset="0"/>
                <a:cs typeface="Arial" panose="020B0604020202020204" pitchFamily="34" charset="0"/>
              </a:rPr>
              <a:t> largest banking group in Spain</a:t>
            </a:r>
          </a:p>
          <a:p>
            <a:pPr algn="ctr" defTabSz="565752">
              <a:defRPr/>
            </a:pPr>
            <a:endParaRPr lang="en-US" sz="1485" dirty="0">
              <a:solidFill>
                <a:schemeClr val="tx1"/>
              </a:solidFill>
              <a:latin typeface="Arial" panose="020B0604020202020204" pitchFamily="34" charset="0"/>
              <a:cs typeface="Arial" panose="020B0604020202020204" pitchFamily="34" charset="0"/>
            </a:endParaRPr>
          </a:p>
          <a:p>
            <a:pPr algn="ctr" defTabSz="565752">
              <a:defRPr/>
            </a:pPr>
            <a:r>
              <a:rPr lang="en-US" sz="1485" dirty="0">
                <a:solidFill>
                  <a:schemeClr val="tx1"/>
                </a:solidFill>
                <a:latin typeface="Arial" panose="020B0604020202020204" pitchFamily="34" charset="0"/>
                <a:cs typeface="Arial" panose="020B0604020202020204" pitchFamily="34" charset="0"/>
              </a:rPr>
              <a:t>Active in entire territory:</a:t>
            </a:r>
          </a:p>
          <a:p>
            <a:pPr algn="ctr" defTabSz="565752">
              <a:defRPr/>
            </a:pPr>
            <a:r>
              <a:rPr lang="en-US" sz="1485" dirty="0">
                <a:solidFill>
                  <a:schemeClr val="tx1"/>
                </a:solidFill>
                <a:latin typeface="Arial" panose="020B0604020202020204" pitchFamily="34" charset="0"/>
                <a:cs typeface="Arial" panose="020B0604020202020204" pitchFamily="34" charset="0"/>
              </a:rPr>
              <a:t>&gt; 1.600 branches in Spain</a:t>
            </a:r>
          </a:p>
          <a:p>
            <a:pPr algn="ctr" defTabSz="565752">
              <a:defRPr/>
            </a:pPr>
            <a:r>
              <a:rPr lang="en-US" sz="1485" dirty="0">
                <a:solidFill>
                  <a:schemeClr val="tx1"/>
                </a:solidFill>
                <a:latin typeface="Arial" panose="020B0604020202020204" pitchFamily="34" charset="0"/>
                <a:cs typeface="Arial" panose="020B0604020202020204" pitchFamily="34" charset="0"/>
              </a:rPr>
              <a:t> </a:t>
            </a:r>
          </a:p>
          <a:p>
            <a:pPr algn="ctr" defTabSz="565752">
              <a:defRPr/>
            </a:pPr>
            <a:r>
              <a:rPr lang="en-US" sz="1485" dirty="0">
                <a:solidFill>
                  <a:schemeClr val="tx1"/>
                </a:solidFill>
                <a:latin typeface="Arial" panose="020B0604020202020204" pitchFamily="34" charset="0"/>
                <a:cs typeface="Arial" panose="020B0604020202020204" pitchFamily="34" charset="0"/>
              </a:rPr>
              <a:t>&gt; 10.000 employees</a:t>
            </a:r>
            <a:endParaRPr lang="en-US" sz="1320" dirty="0">
              <a:solidFill>
                <a:schemeClr val="tx1"/>
              </a:solidFill>
              <a:latin typeface="Arial" panose="020B0604020202020204" pitchFamily="34" charset="0"/>
              <a:cs typeface="Arial" panose="020B0604020202020204" pitchFamily="34" charset="0"/>
              <a:sym typeface="Arial"/>
            </a:endParaRPr>
          </a:p>
        </p:txBody>
      </p:sp>
      <p:pic>
        <p:nvPicPr>
          <p:cNvPr id="4" name="Elemento grafico 3" descr="Portafoglio">
            <a:extLst>
              <a:ext uri="{FF2B5EF4-FFF2-40B4-BE49-F238E27FC236}">
                <a16:creationId xmlns:a16="http://schemas.microsoft.com/office/drawing/2014/main" id="{938D1F04-8886-4AD9-8D3F-14FA66C81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1126" y="2785785"/>
            <a:ext cx="462384" cy="462384"/>
          </a:xfrm>
          <a:prstGeom prst="rect">
            <a:avLst/>
          </a:prstGeom>
        </p:spPr>
      </p:pic>
      <p:sp>
        <p:nvSpPr>
          <p:cNvPr id="5" name="Rettangolo 4">
            <a:extLst>
              <a:ext uri="{FF2B5EF4-FFF2-40B4-BE49-F238E27FC236}">
                <a16:creationId xmlns:a16="http://schemas.microsoft.com/office/drawing/2014/main" id="{23CA1D47-48B2-4D58-AF59-9AF176CDC725}"/>
              </a:ext>
            </a:extLst>
          </p:cNvPr>
          <p:cNvSpPr/>
          <p:nvPr/>
        </p:nvSpPr>
        <p:spPr>
          <a:xfrm>
            <a:off x="2056704" y="2404149"/>
            <a:ext cx="2910923" cy="9965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latin typeface="Arial" panose="020B0604020202020204" pitchFamily="34" charset="0"/>
                <a:cs typeface="Arial" panose="020B0604020202020204" pitchFamily="34" charset="0"/>
              </a:rPr>
              <a:t>Banco </a:t>
            </a:r>
            <a:r>
              <a:rPr lang="it-IT" sz="1800" dirty="0" err="1">
                <a:latin typeface="Arial" panose="020B0604020202020204" pitchFamily="34" charset="0"/>
                <a:cs typeface="Arial" panose="020B0604020202020204" pitchFamily="34" charset="0"/>
              </a:rPr>
              <a:t>Popular</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Español</a:t>
            </a:r>
            <a:endParaRPr lang="it-IT" sz="1800" dirty="0">
              <a:latin typeface="Arial" panose="020B0604020202020204" pitchFamily="34" charset="0"/>
              <a:cs typeface="Arial" panose="020B0604020202020204" pitchFamily="34" charset="0"/>
            </a:endParaRPr>
          </a:p>
          <a:p>
            <a:pPr algn="ctr"/>
            <a:r>
              <a:rPr lang="it-IT" sz="1800" dirty="0">
                <a:latin typeface="Arial" panose="020B0604020202020204" pitchFamily="34" charset="0"/>
                <a:cs typeface="Arial" panose="020B0604020202020204" pitchFamily="34" charset="0"/>
              </a:rPr>
              <a:t>(</a:t>
            </a:r>
            <a:r>
              <a:rPr lang="it-IT" sz="1800" dirty="0" err="1">
                <a:latin typeface="Arial" panose="020B0604020202020204" pitchFamily="34" charset="0"/>
                <a:cs typeface="Arial" panose="020B0604020202020204" pitchFamily="34" charset="0"/>
              </a:rPr>
              <a:t>Spain</a:t>
            </a:r>
            <a:r>
              <a:rPr lang="it-IT" sz="18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82102D01-4841-466E-ACE5-64B5B298B546}"/>
              </a:ext>
            </a:extLst>
          </p:cNvPr>
          <p:cNvSpPr/>
          <p:nvPr/>
        </p:nvSpPr>
        <p:spPr>
          <a:xfrm>
            <a:off x="276672" y="4599080"/>
            <a:ext cx="1425758" cy="1198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solidFill>
                  <a:schemeClr val="tx1"/>
                </a:solidFill>
                <a:latin typeface="Arial" panose="020B0604020202020204" pitchFamily="34" charset="0"/>
                <a:cs typeface="Arial" panose="020B0604020202020204" pitchFamily="34" charset="0"/>
              </a:rPr>
              <a:t>Banco Pastor</a:t>
            </a:r>
          </a:p>
          <a:p>
            <a:pPr algn="ctr"/>
            <a:r>
              <a:rPr lang="it-IT" sz="1800" dirty="0">
                <a:solidFill>
                  <a:schemeClr val="tx1"/>
                </a:solidFill>
                <a:latin typeface="Arial" panose="020B0604020202020204" pitchFamily="34" charset="0"/>
                <a:cs typeface="Arial" panose="020B0604020202020204" pitchFamily="34" charset="0"/>
              </a:rPr>
              <a:t>(</a:t>
            </a:r>
            <a:r>
              <a:rPr lang="it-IT" sz="1800" dirty="0" err="1">
                <a:solidFill>
                  <a:schemeClr val="tx1"/>
                </a:solidFill>
                <a:latin typeface="Arial" panose="020B0604020202020204" pitchFamily="34" charset="0"/>
                <a:cs typeface="Arial" panose="020B0604020202020204" pitchFamily="34" charset="0"/>
              </a:rPr>
              <a:t>Spain</a:t>
            </a:r>
            <a:r>
              <a:rPr lang="it-IT" sz="1800" dirty="0">
                <a:solidFill>
                  <a:schemeClr val="tx1"/>
                </a:solidFill>
                <a:latin typeface="Arial" panose="020B0604020202020204" pitchFamily="34" charset="0"/>
                <a:cs typeface="Arial" panose="020B0604020202020204" pitchFamily="34" charset="0"/>
              </a:rPr>
              <a:t>)</a:t>
            </a:r>
            <a:endParaRPr lang="en-GB" sz="1800" dirty="0">
              <a:solidFill>
                <a:schemeClr val="tx1"/>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04687A90-F7A3-4BD6-952A-B702E4BE81BE}"/>
              </a:ext>
            </a:extLst>
          </p:cNvPr>
          <p:cNvSpPr/>
          <p:nvPr/>
        </p:nvSpPr>
        <p:spPr>
          <a:xfrm>
            <a:off x="1840017" y="4588343"/>
            <a:ext cx="1510438" cy="1209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1"/>
                </a:solidFill>
                <a:latin typeface="Arial" panose="020B0604020202020204" pitchFamily="34" charset="0"/>
                <a:cs typeface="Arial" panose="020B0604020202020204" pitchFamily="34" charset="0"/>
              </a:rPr>
              <a:t>Popular</a:t>
            </a:r>
            <a:r>
              <a:rPr lang="it-IT" sz="1600" dirty="0">
                <a:solidFill>
                  <a:schemeClr val="tx1"/>
                </a:solidFill>
                <a:latin typeface="Arial" panose="020B0604020202020204" pitchFamily="34" charset="0"/>
                <a:cs typeface="Arial" panose="020B0604020202020204" pitchFamily="34" charset="0"/>
              </a:rPr>
              <a:t> Banca </a:t>
            </a:r>
            <a:r>
              <a:rPr lang="it-IT" sz="1600" dirty="0" err="1">
                <a:solidFill>
                  <a:schemeClr val="tx1"/>
                </a:solidFill>
                <a:latin typeface="Arial" panose="020B0604020202020204" pitchFamily="34" charset="0"/>
                <a:cs typeface="Arial" panose="020B0604020202020204" pitchFamily="34" charset="0"/>
              </a:rPr>
              <a:t>Privada</a:t>
            </a:r>
            <a:endParaRPr lang="it-IT" sz="1600" dirty="0">
              <a:solidFill>
                <a:schemeClr val="tx1"/>
              </a:solidFill>
              <a:latin typeface="Arial" panose="020B0604020202020204" pitchFamily="34" charset="0"/>
              <a:cs typeface="Arial" panose="020B0604020202020204" pitchFamily="34" charset="0"/>
            </a:endParaRPr>
          </a:p>
          <a:p>
            <a:pPr algn="ctr"/>
            <a:r>
              <a:rPr lang="it-IT" sz="1600" dirty="0">
                <a:solidFill>
                  <a:schemeClr val="tx1"/>
                </a:solidFill>
                <a:latin typeface="Arial" panose="020B0604020202020204" pitchFamily="34" charset="0"/>
                <a:cs typeface="Arial" panose="020B0604020202020204" pitchFamily="34" charset="0"/>
              </a:rPr>
              <a:t>(</a:t>
            </a:r>
            <a:r>
              <a:rPr lang="it-IT" sz="1600" dirty="0" err="1">
                <a:solidFill>
                  <a:schemeClr val="tx1"/>
                </a:solidFill>
                <a:latin typeface="Arial" panose="020B0604020202020204" pitchFamily="34" charset="0"/>
                <a:cs typeface="Arial" panose="020B0604020202020204" pitchFamily="34" charset="0"/>
              </a:rPr>
              <a:t>Spain</a:t>
            </a:r>
            <a:r>
              <a:rPr lang="it-IT" sz="1600" dirty="0">
                <a:solidFill>
                  <a:schemeClr val="tx1"/>
                </a:solidFill>
                <a:latin typeface="Arial" panose="020B0604020202020204" pitchFamily="34" charset="0"/>
                <a:cs typeface="Arial" panose="020B0604020202020204" pitchFamily="34" charset="0"/>
              </a:rPr>
              <a:t>)</a:t>
            </a:r>
            <a:endParaRPr lang="en-GB" sz="1600" dirty="0">
              <a:solidFill>
                <a:schemeClr val="tx1"/>
              </a:solidFill>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CAAB9CEC-30F6-4D1C-9919-CBC332193E9D}"/>
              </a:ext>
            </a:extLst>
          </p:cNvPr>
          <p:cNvSpPr/>
          <p:nvPr/>
        </p:nvSpPr>
        <p:spPr>
          <a:xfrm>
            <a:off x="3488042" y="4574166"/>
            <a:ext cx="1604757" cy="122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solidFill>
                  <a:schemeClr val="tx1"/>
                </a:solidFill>
                <a:latin typeface="Arial" panose="020B0604020202020204" pitchFamily="34" charset="0"/>
                <a:cs typeface="Arial" panose="020B0604020202020204" pitchFamily="34" charset="0"/>
              </a:rPr>
              <a:t>Banco </a:t>
            </a:r>
            <a:r>
              <a:rPr lang="it-IT" sz="1800" dirty="0" err="1">
                <a:solidFill>
                  <a:schemeClr val="tx1"/>
                </a:solidFill>
                <a:latin typeface="Arial" panose="020B0604020202020204" pitchFamily="34" charset="0"/>
                <a:cs typeface="Arial" panose="020B0604020202020204" pitchFamily="34" charset="0"/>
              </a:rPr>
              <a:t>Popular</a:t>
            </a:r>
            <a:r>
              <a:rPr lang="it-IT" sz="1800" dirty="0">
                <a:solidFill>
                  <a:schemeClr val="tx1"/>
                </a:solidFill>
                <a:latin typeface="Arial" panose="020B0604020202020204" pitchFamily="34" charset="0"/>
                <a:cs typeface="Arial" panose="020B0604020202020204" pitchFamily="34" charset="0"/>
              </a:rPr>
              <a:t> Portugal</a:t>
            </a:r>
          </a:p>
          <a:p>
            <a:pPr algn="ctr"/>
            <a:r>
              <a:rPr lang="it-IT" sz="1800" dirty="0">
                <a:solidFill>
                  <a:schemeClr val="tx1"/>
                </a:solidFill>
                <a:latin typeface="Arial" panose="020B0604020202020204" pitchFamily="34" charset="0"/>
                <a:cs typeface="Arial" panose="020B0604020202020204" pitchFamily="34" charset="0"/>
              </a:rPr>
              <a:t>(Portugal)</a:t>
            </a:r>
            <a:endParaRPr lang="en-GB" sz="1800" dirty="0">
              <a:solidFill>
                <a:schemeClr val="tx1"/>
              </a:solidFill>
              <a:latin typeface="Arial" panose="020B0604020202020204" pitchFamily="34" charset="0"/>
              <a:cs typeface="Arial" panose="020B0604020202020204" pitchFamily="34" charset="0"/>
            </a:endParaRPr>
          </a:p>
        </p:txBody>
      </p:sp>
      <p:cxnSp>
        <p:nvCxnSpPr>
          <p:cNvPr id="13" name="Connettore 2 12">
            <a:extLst>
              <a:ext uri="{FF2B5EF4-FFF2-40B4-BE49-F238E27FC236}">
                <a16:creationId xmlns:a16="http://schemas.microsoft.com/office/drawing/2014/main" id="{9A9B0750-485A-4CD1-AF35-D101084D57B9}"/>
              </a:ext>
            </a:extLst>
          </p:cNvPr>
          <p:cNvCxnSpPr>
            <a:cxnSpLocks/>
            <a:stCxn id="5" idx="2"/>
            <a:endCxn id="10" idx="0"/>
          </p:cNvCxnSpPr>
          <p:nvPr/>
        </p:nvCxnSpPr>
        <p:spPr>
          <a:xfrm flipH="1">
            <a:off x="2595236" y="3400686"/>
            <a:ext cx="916930" cy="118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0493E4D9-5103-42DC-990F-450D77225834}"/>
              </a:ext>
            </a:extLst>
          </p:cNvPr>
          <p:cNvCxnSpPr>
            <a:cxnSpLocks/>
            <a:stCxn id="5" idx="2"/>
            <a:endCxn id="11" idx="0"/>
          </p:cNvCxnSpPr>
          <p:nvPr/>
        </p:nvCxnSpPr>
        <p:spPr>
          <a:xfrm>
            <a:off x="3512166" y="3400686"/>
            <a:ext cx="778255" cy="1173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B48DBAE9-48B3-407E-9B70-5F3376B52E79}"/>
              </a:ext>
            </a:extLst>
          </p:cNvPr>
          <p:cNvCxnSpPr>
            <a:cxnSpLocks/>
            <a:stCxn id="5" idx="2"/>
            <a:endCxn id="9" idx="0"/>
          </p:cNvCxnSpPr>
          <p:nvPr/>
        </p:nvCxnSpPr>
        <p:spPr>
          <a:xfrm flipH="1">
            <a:off x="989551" y="3400686"/>
            <a:ext cx="2522615" cy="119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330F1AAF-AAF3-4CBC-814B-03B98DCB5661}"/>
              </a:ext>
            </a:extLst>
          </p:cNvPr>
          <p:cNvSpPr txBox="1"/>
          <p:nvPr/>
        </p:nvSpPr>
        <p:spPr>
          <a:xfrm>
            <a:off x="7612797" y="2785787"/>
            <a:ext cx="1341078" cy="777905"/>
          </a:xfrm>
          <a:prstGeom prst="rect">
            <a:avLst/>
          </a:prstGeom>
          <a:noFill/>
        </p:spPr>
        <p:txBody>
          <a:bodyPr wrap="square" rtlCol="0">
            <a:spAutoFit/>
          </a:bodyPr>
          <a:lstStyle/>
          <a:p>
            <a:r>
              <a:rPr lang="en-US" sz="1485" b="1" dirty="0">
                <a:latin typeface="Arial" panose="020B0604020202020204"/>
                <a:sym typeface="Arial"/>
              </a:rPr>
              <a:t>Total Assets: </a:t>
            </a:r>
            <a:r>
              <a:rPr lang="en-US" sz="1485" dirty="0">
                <a:latin typeface="Arial" panose="020B0604020202020204" pitchFamily="34" charset="0"/>
                <a:cs typeface="Arial" panose="020B0604020202020204" pitchFamily="34" charset="0"/>
              </a:rPr>
              <a:t>EUR 147 </a:t>
            </a:r>
            <a:r>
              <a:rPr lang="en-US" sz="1485" dirty="0" err="1">
                <a:latin typeface="Arial" panose="020B0604020202020204" pitchFamily="34" charset="0"/>
                <a:cs typeface="Arial" panose="020B0604020202020204" pitchFamily="34" charset="0"/>
              </a:rPr>
              <a:t>bln</a:t>
            </a:r>
            <a:endParaRPr lang="en-GB" sz="1485" dirty="0"/>
          </a:p>
        </p:txBody>
      </p:sp>
      <p:sp>
        <p:nvSpPr>
          <p:cNvPr id="32" name="Rettangolo 31">
            <a:extLst>
              <a:ext uri="{FF2B5EF4-FFF2-40B4-BE49-F238E27FC236}">
                <a16:creationId xmlns:a16="http://schemas.microsoft.com/office/drawing/2014/main" id="{16D49BF1-9489-41A3-8785-1D28820C4908}"/>
              </a:ext>
            </a:extLst>
          </p:cNvPr>
          <p:cNvSpPr/>
          <p:nvPr/>
        </p:nvSpPr>
        <p:spPr>
          <a:xfrm>
            <a:off x="5254509" y="4574166"/>
            <a:ext cx="1425758" cy="122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err="1">
                <a:solidFill>
                  <a:schemeClr val="tx1"/>
                </a:solidFill>
                <a:latin typeface="Arial" panose="020B0604020202020204" pitchFamily="34" charset="0"/>
                <a:cs typeface="Arial" panose="020B0604020202020204" pitchFamily="34" charset="0"/>
              </a:rPr>
              <a:t>Totalbank</a:t>
            </a:r>
            <a:endParaRPr lang="it-IT" sz="1800" dirty="0">
              <a:solidFill>
                <a:schemeClr val="tx1"/>
              </a:solidFill>
              <a:latin typeface="Arial" panose="020B0604020202020204" pitchFamily="34" charset="0"/>
              <a:cs typeface="Arial" panose="020B0604020202020204" pitchFamily="34" charset="0"/>
            </a:endParaRPr>
          </a:p>
          <a:p>
            <a:pPr algn="ctr"/>
            <a:r>
              <a:rPr lang="it-IT" sz="1800" dirty="0">
                <a:solidFill>
                  <a:schemeClr val="tx1"/>
                </a:solidFill>
                <a:latin typeface="Arial" panose="020B0604020202020204" pitchFamily="34" charset="0"/>
                <a:cs typeface="Arial" panose="020B0604020202020204" pitchFamily="34" charset="0"/>
              </a:rPr>
              <a:t>(U.S.)</a:t>
            </a:r>
            <a:endParaRPr lang="en-GB" sz="1800" dirty="0">
              <a:solidFill>
                <a:schemeClr val="tx1"/>
              </a:solidFill>
              <a:latin typeface="Arial" panose="020B0604020202020204" pitchFamily="34" charset="0"/>
              <a:cs typeface="Arial" panose="020B0604020202020204" pitchFamily="34" charset="0"/>
            </a:endParaRPr>
          </a:p>
        </p:txBody>
      </p:sp>
      <p:cxnSp>
        <p:nvCxnSpPr>
          <p:cNvPr id="33" name="Connettore 2 32">
            <a:extLst>
              <a:ext uri="{FF2B5EF4-FFF2-40B4-BE49-F238E27FC236}">
                <a16:creationId xmlns:a16="http://schemas.microsoft.com/office/drawing/2014/main" id="{7F0387EB-6F30-481D-9F8B-E3E18B9BF93C}"/>
              </a:ext>
            </a:extLst>
          </p:cNvPr>
          <p:cNvCxnSpPr>
            <a:cxnSpLocks/>
            <a:stCxn id="5" idx="2"/>
            <a:endCxn id="32" idx="0"/>
          </p:cNvCxnSpPr>
          <p:nvPr/>
        </p:nvCxnSpPr>
        <p:spPr>
          <a:xfrm>
            <a:off x="3512166" y="3400686"/>
            <a:ext cx="2455222" cy="1173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Immagine 35">
            <a:extLst>
              <a:ext uri="{FF2B5EF4-FFF2-40B4-BE49-F238E27FC236}">
                <a16:creationId xmlns:a16="http://schemas.microsoft.com/office/drawing/2014/main" id="{7C56775E-A65F-43EF-8ED9-09C5D39B0150}"/>
              </a:ext>
            </a:extLst>
          </p:cNvPr>
          <p:cNvPicPr>
            <a:picLocks noChangeAspect="1"/>
          </p:cNvPicPr>
          <p:nvPr/>
        </p:nvPicPr>
        <p:blipFill>
          <a:blip r:embed="rId4"/>
          <a:stretch>
            <a:fillRect/>
          </a:stretch>
        </p:blipFill>
        <p:spPr>
          <a:xfrm>
            <a:off x="5335322" y="2404149"/>
            <a:ext cx="1225658" cy="1225658"/>
          </a:xfrm>
          <a:prstGeom prst="rect">
            <a:avLst/>
          </a:prstGeom>
        </p:spPr>
      </p:pic>
    </p:spTree>
    <p:extLst>
      <p:ext uri="{BB962C8B-B14F-4D97-AF65-F5344CB8AC3E}">
        <p14:creationId xmlns:p14="http://schemas.microsoft.com/office/powerpoint/2010/main" val="46610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720C3-847E-4C76-A36F-191A492586CC}"/>
              </a:ext>
            </a:extLst>
          </p:cNvPr>
          <p:cNvSpPr>
            <a:spLocks noGrp="1"/>
          </p:cNvSpPr>
          <p:nvPr>
            <p:ph type="title"/>
          </p:nvPr>
        </p:nvSpPr>
        <p:spPr>
          <a:xfrm>
            <a:off x="422031" y="635726"/>
            <a:ext cx="8330083" cy="681854"/>
          </a:xfrm>
        </p:spPr>
        <p:txBody>
          <a:bodyPr vert="horz" lIns="75438" tIns="37719" rIns="75438" bIns="37719" rtlCol="0" anchor="ctr" anchorCtr="0">
            <a:normAutofit/>
          </a:bodyPr>
          <a:lstStyle/>
          <a:p>
            <a:pPr algn="ctr"/>
            <a:r>
              <a:rPr lang="en-US" sz="3300" dirty="0">
                <a:solidFill>
                  <a:schemeClr val="tx1"/>
                </a:solidFill>
              </a:rPr>
              <a:t>FOLTF DETERMINATION</a:t>
            </a:r>
          </a:p>
        </p:txBody>
      </p:sp>
      <p:sp>
        <p:nvSpPr>
          <p:cNvPr id="4" name="Rettangolo 3">
            <a:extLst>
              <a:ext uri="{FF2B5EF4-FFF2-40B4-BE49-F238E27FC236}">
                <a16:creationId xmlns:a16="http://schemas.microsoft.com/office/drawing/2014/main" id="{8FCE4381-1F77-453F-97BD-C84847AEE699}"/>
              </a:ext>
            </a:extLst>
          </p:cNvPr>
          <p:cNvSpPr/>
          <p:nvPr/>
        </p:nvSpPr>
        <p:spPr>
          <a:xfrm>
            <a:off x="422031" y="1738365"/>
            <a:ext cx="9314821" cy="5104561"/>
          </a:xfrm>
          <a:prstGeom prst="rect">
            <a:avLst/>
          </a:prstGeom>
        </p:spPr>
        <p:txBody>
          <a:bodyPr vert="horz" lIns="37719" tIns="37719" rIns="37719" bIns="37719" rtlCol="0">
            <a:normAutofit/>
          </a:bodyPr>
          <a:lstStyle/>
          <a:p>
            <a:pPr fontAlgn="base">
              <a:lnSpc>
                <a:spcPct val="90000"/>
              </a:lnSpc>
              <a:spcBef>
                <a:spcPct val="20000"/>
              </a:spcBef>
              <a:spcAft>
                <a:spcPct val="0"/>
              </a:spcAft>
              <a:buClr>
                <a:schemeClr val="accent1"/>
              </a:buClr>
              <a:buSzPct val="70000"/>
            </a:pPr>
            <a:r>
              <a:rPr lang="en-US" altLang="it-IT" sz="1800" b="1" dirty="0">
                <a:latin typeface="Arial" panose="020B0604020202020204" pitchFamily="34" charset="0"/>
                <a:cs typeface="Arial" panose="020B0604020202020204" pitchFamily="34" charset="0"/>
              </a:rPr>
              <a:t>Reasons for FOLTF determination:</a:t>
            </a:r>
          </a:p>
          <a:p>
            <a:pPr fontAlgn="base">
              <a:lnSpc>
                <a:spcPct val="90000"/>
              </a:lnSpc>
              <a:spcBef>
                <a:spcPct val="20000"/>
              </a:spcBef>
              <a:spcAft>
                <a:spcPct val="0"/>
              </a:spcAft>
              <a:buClr>
                <a:schemeClr val="accent1"/>
              </a:buClr>
              <a:buSzPct val="70000"/>
            </a:pPr>
            <a:r>
              <a:rPr lang="en-US" altLang="it-IT" sz="1800" u="sng" dirty="0">
                <a:latin typeface="Arial" panose="020B0604020202020204" pitchFamily="34" charset="0"/>
                <a:cs typeface="Arial" panose="020B0604020202020204" pitchFamily="34" charset="0"/>
              </a:rPr>
              <a:t>Significant cash outflows:</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Disclosure of </a:t>
            </a:r>
            <a:r>
              <a:rPr lang="en-US" altLang="it-IT" sz="1800" b="1" dirty="0">
                <a:latin typeface="Arial" panose="020B0604020202020204" pitchFamily="34" charset="0"/>
                <a:cs typeface="Arial" panose="020B0604020202020204" pitchFamily="34" charset="0"/>
              </a:rPr>
              <a:t>need for extraordinary provisions </a:t>
            </a:r>
            <a:r>
              <a:rPr lang="en-US" altLang="it-IT" sz="1800" dirty="0">
                <a:latin typeface="Arial" panose="020B0604020202020204" pitchFamily="34" charset="0"/>
                <a:cs typeface="Arial" panose="020B0604020202020204" pitchFamily="34" charset="0"/>
              </a:rPr>
              <a:t>(2016 Annual Rep., published Feb 2017)</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New Chairman </a:t>
            </a:r>
            <a:r>
              <a:rPr lang="en-US" altLang="it-IT" sz="1800" dirty="0">
                <a:latin typeface="Arial" panose="020B0604020202020204" pitchFamily="34" charset="0"/>
                <a:cs typeface="Arial" panose="020B0604020202020204" pitchFamily="34" charset="0"/>
              </a:rPr>
              <a:t>(February 2017)</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Public statement about results of </a:t>
            </a:r>
            <a:r>
              <a:rPr lang="en-US" altLang="it-IT" sz="1800" b="1" dirty="0">
                <a:latin typeface="Arial" panose="020B0604020202020204" pitchFamily="34" charset="0"/>
                <a:cs typeface="Arial" panose="020B0604020202020204" pitchFamily="34" charset="0"/>
              </a:rPr>
              <a:t>internal audits </a:t>
            </a:r>
            <a:r>
              <a:rPr lang="en-US" altLang="it-IT" sz="1800" dirty="0">
                <a:latin typeface="Arial" panose="020B0604020202020204" pitchFamily="34" charset="0"/>
                <a:cs typeface="Arial" panose="020B0604020202020204" pitchFamily="34" charset="0"/>
              </a:rPr>
              <a:t>with potentially significant impact on financial statements; CEO replaced after less than one year  (April 2017)</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Rating downgrades </a:t>
            </a:r>
            <a:r>
              <a:rPr lang="en-US" altLang="it-IT" sz="1800" dirty="0">
                <a:latin typeface="Arial" panose="020B0604020202020204" pitchFamily="34" charset="0"/>
                <a:cs typeface="Arial" panose="020B0604020202020204" pitchFamily="34" charset="0"/>
              </a:rPr>
              <a:t>in February (DBRS) and April 2017 (Standard &amp; Poor’s, Moody’s)</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Announcement that it would </a:t>
            </a:r>
            <a:r>
              <a:rPr lang="en-US" altLang="it-IT" sz="1800" b="1" dirty="0">
                <a:latin typeface="Arial" panose="020B0604020202020204" pitchFamily="34" charset="0"/>
                <a:cs typeface="Arial" panose="020B0604020202020204" pitchFamily="34" charset="0"/>
              </a:rPr>
              <a:t>not pay dividends</a:t>
            </a:r>
            <a:r>
              <a:rPr lang="en-US" altLang="it-IT" sz="1800" dirty="0">
                <a:latin typeface="Arial" panose="020B0604020202020204" pitchFamily="34" charset="0"/>
                <a:cs typeface="Arial" panose="020B0604020202020204" pitchFamily="34" charset="0"/>
              </a:rPr>
              <a:t> (April 2017)</a:t>
            </a:r>
            <a:endParaRPr lang="en-US" altLang="it-IT" sz="1800" b="1" dirty="0">
              <a:latin typeface="Arial" panose="020B0604020202020204" pitchFamily="34" charset="0"/>
              <a:cs typeface="Arial" panose="020B0604020202020204" pitchFamily="34" charset="0"/>
            </a:endParaRP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Publication of </a:t>
            </a:r>
            <a:r>
              <a:rPr lang="en-US" altLang="it-IT" sz="1800" b="1" dirty="0">
                <a:latin typeface="Arial" panose="020B0604020202020204" pitchFamily="34" charset="0"/>
                <a:cs typeface="Arial" panose="020B0604020202020204" pitchFamily="34" charset="0"/>
              </a:rPr>
              <a:t>quarterly results: worse </a:t>
            </a:r>
            <a:r>
              <a:rPr lang="en-US" altLang="it-IT" sz="1800" dirty="0">
                <a:latin typeface="Arial" panose="020B0604020202020204" pitchFamily="34" charset="0"/>
                <a:cs typeface="Arial" panose="020B0604020202020204" pitchFamily="34" charset="0"/>
              </a:rPr>
              <a:t>than expected (May 2017)</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Breach of Liquidity Coverage Ratio </a:t>
            </a:r>
            <a:r>
              <a:rPr lang="en-US" altLang="it-IT" sz="1800" dirty="0">
                <a:latin typeface="Arial" panose="020B0604020202020204" pitchFamily="34" charset="0"/>
                <a:cs typeface="Arial" panose="020B0604020202020204" pitchFamily="34" charset="0"/>
              </a:rPr>
              <a:t>(LCR)</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Continuous </a:t>
            </a:r>
            <a:r>
              <a:rPr lang="en-US" altLang="it-IT" sz="1800" b="1" dirty="0">
                <a:latin typeface="Arial" panose="020B0604020202020204" pitchFamily="34" charset="0"/>
                <a:cs typeface="Arial" panose="020B0604020202020204" pitchFamily="34" charset="0"/>
              </a:rPr>
              <a:t>negative press coverage</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800" b="1" dirty="0">
              <a:latin typeface="Arial" panose="020B0604020202020204" pitchFamily="34" charset="0"/>
              <a:cs typeface="Arial" panose="020B0604020202020204" pitchFamily="34" charset="0"/>
            </a:endParaRPr>
          </a:p>
          <a:p>
            <a:pPr fontAlgn="base">
              <a:lnSpc>
                <a:spcPct val="90000"/>
              </a:lnSpc>
              <a:spcBef>
                <a:spcPct val="20000"/>
              </a:spcBef>
              <a:spcAft>
                <a:spcPct val="0"/>
              </a:spcAft>
              <a:buClr>
                <a:schemeClr val="accent1"/>
              </a:buClr>
              <a:buSzPct val="70000"/>
            </a:pPr>
            <a:r>
              <a:rPr lang="en-US" altLang="it-IT" sz="1800" u="sng" dirty="0">
                <a:latin typeface="Arial" panose="020B0604020202020204" pitchFamily="34" charset="0"/>
                <a:cs typeface="Arial" panose="020B0604020202020204" pitchFamily="34" charset="0"/>
              </a:rPr>
              <a:t>Conclusion ECB</a:t>
            </a:r>
            <a:r>
              <a:rPr lang="en-US" altLang="it-IT" sz="1800" dirty="0">
                <a:latin typeface="Arial" panose="020B0604020202020204" pitchFamily="34" charset="0"/>
                <a:cs typeface="Arial" panose="020B0604020202020204" pitchFamily="34" charset="0"/>
              </a:rPr>
              <a:t>: </a:t>
            </a:r>
          </a:p>
          <a:p>
            <a:pPr fontAlgn="base">
              <a:lnSpc>
                <a:spcPct val="90000"/>
              </a:lnSpc>
              <a:spcBef>
                <a:spcPct val="20000"/>
              </a:spcBef>
              <a:spcAft>
                <a:spcPct val="0"/>
              </a:spcAft>
              <a:buClr>
                <a:schemeClr val="accent1"/>
              </a:buClr>
              <a:buSzPct val="70000"/>
            </a:pPr>
            <a:r>
              <a:rPr lang="en-US" altLang="it-IT" sz="1800" dirty="0">
                <a:latin typeface="Arial" panose="020B0604020202020204" pitchFamily="34" charset="0"/>
                <a:cs typeface="Arial" panose="020B0604020202020204" pitchFamily="34" charset="0"/>
              </a:rPr>
              <a:t>BPE is likely in the near future to be </a:t>
            </a:r>
            <a:r>
              <a:rPr lang="en-US" altLang="it-IT" sz="1800" b="1" dirty="0">
                <a:latin typeface="Arial" panose="020B0604020202020204" pitchFamily="34" charset="0"/>
                <a:cs typeface="Arial" panose="020B0604020202020204" pitchFamily="34" charset="0"/>
              </a:rPr>
              <a:t>unable to pay its debts or other liabilities as they fall due</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800" dirty="0"/>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800" dirty="0"/>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238" dirty="0"/>
          </a:p>
        </p:txBody>
      </p:sp>
    </p:spTree>
    <p:extLst>
      <p:ext uri="{BB962C8B-B14F-4D97-AF65-F5344CB8AC3E}">
        <p14:creationId xmlns:p14="http://schemas.microsoft.com/office/powerpoint/2010/main" val="24845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2696747"/>
            <a:ext cx="8298180" cy="2215991"/>
          </a:xfrm>
        </p:spPr>
        <p:txBody>
          <a:bodyPr/>
          <a:lstStyle/>
          <a:p>
            <a:pPr algn="ctr"/>
            <a:r>
              <a:rPr lang="en-US" dirty="0">
                <a:solidFill>
                  <a:schemeClr val="tx1"/>
                </a:solidFill>
              </a:rPr>
              <a:t>Hypothetical Single Point of Entry Resolution of </a:t>
            </a:r>
            <a:br>
              <a:rPr lang="en-US" dirty="0">
                <a:solidFill>
                  <a:schemeClr val="tx1"/>
                </a:solidFill>
              </a:rPr>
            </a:br>
            <a:r>
              <a:rPr lang="en-US" dirty="0">
                <a:solidFill>
                  <a:schemeClr val="tx1"/>
                </a:solidFill>
              </a:rPr>
              <a:t>U.S. Bank Holding Company </a:t>
            </a:r>
            <a:br>
              <a:rPr lang="en-US" dirty="0">
                <a:solidFill>
                  <a:schemeClr val="tx1"/>
                </a:solidFill>
              </a:rPr>
            </a:br>
            <a:r>
              <a:rPr lang="en-US" dirty="0">
                <a:solidFill>
                  <a:schemeClr val="tx1"/>
                </a:solidFill>
              </a:rPr>
              <a:t>under </a:t>
            </a:r>
            <a:br>
              <a:rPr lang="en-US" dirty="0">
                <a:solidFill>
                  <a:schemeClr val="tx1"/>
                </a:solidFill>
              </a:rPr>
            </a:br>
            <a:r>
              <a:rPr lang="en-US" dirty="0">
                <a:solidFill>
                  <a:schemeClr val="tx1"/>
                </a:solidFill>
              </a:rPr>
              <a:t>the U.S. Federal Bankruptcy Code</a:t>
            </a:r>
          </a:p>
        </p:txBody>
      </p:sp>
    </p:spTree>
    <p:extLst>
      <p:ext uri="{BB962C8B-B14F-4D97-AF65-F5344CB8AC3E}">
        <p14:creationId xmlns:p14="http://schemas.microsoft.com/office/powerpoint/2010/main" val="251589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720C3-847E-4C76-A36F-191A492586CC}"/>
              </a:ext>
            </a:extLst>
          </p:cNvPr>
          <p:cNvSpPr>
            <a:spLocks noGrp="1"/>
          </p:cNvSpPr>
          <p:nvPr>
            <p:ph type="title"/>
          </p:nvPr>
        </p:nvSpPr>
        <p:spPr>
          <a:xfrm>
            <a:off x="952387" y="625679"/>
            <a:ext cx="8153626" cy="695088"/>
          </a:xfrm>
        </p:spPr>
        <p:txBody>
          <a:bodyPr vert="horz" lIns="75438" tIns="37719" rIns="75438" bIns="37719" rtlCol="0" anchor="ctr" anchorCtr="0">
            <a:normAutofit/>
          </a:bodyPr>
          <a:lstStyle/>
          <a:p>
            <a:r>
              <a:rPr lang="en-US" sz="3300" dirty="0">
                <a:solidFill>
                  <a:schemeClr val="tx1"/>
                </a:solidFill>
              </a:rPr>
              <a:t>OTHER RESOLUTION CONDITIONS</a:t>
            </a:r>
          </a:p>
        </p:txBody>
      </p:sp>
      <p:sp>
        <p:nvSpPr>
          <p:cNvPr id="4" name="Rettangolo 3">
            <a:extLst>
              <a:ext uri="{FF2B5EF4-FFF2-40B4-BE49-F238E27FC236}">
                <a16:creationId xmlns:a16="http://schemas.microsoft.com/office/drawing/2014/main" id="{8FCE4381-1F77-453F-97BD-C84847AEE699}"/>
              </a:ext>
            </a:extLst>
          </p:cNvPr>
          <p:cNvSpPr/>
          <p:nvPr/>
        </p:nvSpPr>
        <p:spPr>
          <a:xfrm>
            <a:off x="361742" y="1798655"/>
            <a:ext cx="8981984" cy="5074418"/>
          </a:xfrm>
          <a:prstGeom prst="rect">
            <a:avLst/>
          </a:prstGeom>
        </p:spPr>
        <p:txBody>
          <a:bodyPr vert="horz" lIns="37719" tIns="37719" rIns="37719" bIns="37719" rtlCol="0">
            <a:normAutofit lnSpcReduction="10000"/>
          </a:bodyPr>
          <a:lstStyle/>
          <a:p>
            <a:pPr fontAlgn="base">
              <a:lnSpc>
                <a:spcPct val="90000"/>
              </a:lnSpc>
              <a:spcBef>
                <a:spcPct val="20000"/>
              </a:spcBef>
              <a:spcAft>
                <a:spcPts val="165"/>
              </a:spcAft>
              <a:buClr>
                <a:schemeClr val="accent1"/>
              </a:buClr>
              <a:buSzPct val="70000"/>
            </a:pPr>
            <a:r>
              <a:rPr lang="en-US" altLang="it-IT" sz="1800" b="1" u="sng" dirty="0">
                <a:latin typeface="Arial" panose="020B0604020202020204" pitchFamily="34" charset="0"/>
                <a:cs typeface="Arial" panose="020B0604020202020204" pitchFamily="34" charset="0"/>
              </a:rPr>
              <a:t>No alternative measures </a:t>
            </a:r>
            <a:r>
              <a:rPr lang="en-US" altLang="it-IT" sz="1800" b="1" dirty="0">
                <a:latin typeface="Arial" panose="020B0604020202020204" pitchFamily="34" charset="0"/>
                <a:cs typeface="Arial" panose="020B0604020202020204" pitchFamily="34" charset="0"/>
              </a:rPr>
              <a:t>which could prevent failure:</a:t>
            </a:r>
          </a:p>
          <a:p>
            <a:pPr fontAlgn="base">
              <a:lnSpc>
                <a:spcPct val="90000"/>
              </a:lnSpc>
              <a:spcBef>
                <a:spcPct val="20000"/>
              </a:spcBef>
              <a:spcAft>
                <a:spcPts val="165"/>
              </a:spcAft>
              <a:buClr>
                <a:schemeClr val="accent1"/>
              </a:buClr>
              <a:buSzPct val="70000"/>
            </a:pPr>
            <a:endParaRPr lang="en-US" altLang="it-IT" sz="1800" b="1" dirty="0">
              <a:latin typeface="Arial" panose="020B0604020202020204" pitchFamily="34" charset="0"/>
              <a:cs typeface="Arial" panose="020B0604020202020204" pitchFamily="34" charset="0"/>
            </a:endParaRP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BPE itself </a:t>
            </a:r>
            <a:r>
              <a:rPr lang="en-US" altLang="it-IT" sz="1800" dirty="0">
                <a:latin typeface="Arial" panose="020B0604020202020204" pitchFamily="34" charset="0"/>
                <a:cs typeface="Arial" panose="020B0604020202020204" pitchFamily="34" charset="0"/>
              </a:rPr>
              <a:t>had indicated that it is FOLTF (letter to ECB)</a:t>
            </a: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Private sale process </a:t>
            </a:r>
            <a:r>
              <a:rPr lang="en-US" altLang="it-IT" sz="1800" dirty="0">
                <a:latin typeface="Arial" panose="020B0604020202020204" pitchFamily="34" charset="0"/>
                <a:cs typeface="Arial" panose="020B0604020202020204" pitchFamily="34" charset="0"/>
              </a:rPr>
              <a:t>had </a:t>
            </a:r>
            <a:r>
              <a:rPr lang="en-US" altLang="it-IT" sz="1800" b="1" dirty="0">
                <a:latin typeface="Arial" panose="020B0604020202020204" pitchFamily="34" charset="0"/>
                <a:cs typeface="Arial" panose="020B0604020202020204" pitchFamily="34" charset="0"/>
              </a:rPr>
              <a:t>not led to a positive result</a:t>
            </a: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Unlikely that BPE could mobilize sufficient liquidity through </a:t>
            </a:r>
            <a:r>
              <a:rPr lang="en-US" altLang="it-IT" sz="1800" b="1" dirty="0">
                <a:latin typeface="Arial" panose="020B0604020202020204" pitchFamily="34" charset="0"/>
                <a:cs typeface="Arial" panose="020B0604020202020204" pitchFamily="34" charset="0"/>
              </a:rPr>
              <a:t>market operations / ECB </a:t>
            </a:r>
            <a:r>
              <a:rPr lang="en-US" altLang="it-IT" sz="1800" dirty="0">
                <a:latin typeface="Arial" panose="020B0604020202020204" pitchFamily="34" charset="0"/>
                <a:cs typeface="Arial" panose="020B0604020202020204" pitchFamily="34" charset="0"/>
              </a:rPr>
              <a:t>within the short timeframe</a:t>
            </a: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No early intervention measures </a:t>
            </a:r>
            <a:r>
              <a:rPr lang="en-US" altLang="it-IT" sz="1800" dirty="0">
                <a:latin typeface="Arial" panose="020B0604020202020204" pitchFamily="34" charset="0"/>
                <a:cs typeface="Arial" panose="020B0604020202020204" pitchFamily="34" charset="0"/>
              </a:rPr>
              <a:t>that could immediately solve liquidity situation</a:t>
            </a: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b="1" dirty="0">
                <a:latin typeface="Arial" panose="020B0604020202020204" pitchFamily="34" charset="0"/>
                <a:cs typeface="Arial" panose="020B0604020202020204" pitchFamily="34" charset="0"/>
              </a:rPr>
              <a:t>WDCI would not be sufficient </a:t>
            </a:r>
            <a:r>
              <a:rPr lang="en-US" altLang="it-IT" sz="1800" dirty="0">
                <a:latin typeface="Arial" panose="020B0604020202020204" pitchFamily="34" charset="0"/>
                <a:cs typeface="Arial" panose="020B0604020202020204" pitchFamily="34" charset="0"/>
              </a:rPr>
              <a:t>to restore the liquidity situation</a:t>
            </a:r>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800" dirty="0">
              <a:latin typeface="Arial" panose="020B0604020202020204" pitchFamily="34" charset="0"/>
              <a:cs typeface="Arial" panose="020B0604020202020204" pitchFamily="34" charset="0"/>
            </a:endParaRPr>
          </a:p>
          <a:p>
            <a:pPr fontAlgn="base">
              <a:lnSpc>
                <a:spcPct val="90000"/>
              </a:lnSpc>
              <a:spcBef>
                <a:spcPct val="20000"/>
              </a:spcBef>
              <a:spcAft>
                <a:spcPts val="165"/>
              </a:spcAft>
              <a:buClr>
                <a:schemeClr val="accent1"/>
              </a:buClr>
              <a:buSzPct val="70000"/>
            </a:pPr>
            <a:r>
              <a:rPr lang="en-US" altLang="it-IT" sz="1800" b="1" dirty="0">
                <a:latin typeface="Arial" panose="020B0604020202020204" pitchFamily="34" charset="0"/>
                <a:cs typeface="Arial" panose="020B0604020202020204" pitchFamily="34" charset="0"/>
              </a:rPr>
              <a:t>Resolution is in the </a:t>
            </a:r>
            <a:r>
              <a:rPr lang="en-US" altLang="it-IT" sz="1800" b="1" u="sng" dirty="0">
                <a:latin typeface="Arial" panose="020B0604020202020204" pitchFamily="34" charset="0"/>
                <a:cs typeface="Arial" panose="020B0604020202020204" pitchFamily="34" charset="0"/>
              </a:rPr>
              <a:t>public interest</a:t>
            </a:r>
            <a:r>
              <a:rPr lang="en-US" altLang="it-IT" sz="1800" b="1" dirty="0">
                <a:latin typeface="Arial" panose="020B0604020202020204" pitchFamily="34" charset="0"/>
                <a:cs typeface="Arial" panose="020B0604020202020204" pitchFamily="34" charset="0"/>
              </a:rPr>
              <a:t>:</a:t>
            </a:r>
          </a:p>
          <a:p>
            <a:pPr fontAlgn="base">
              <a:lnSpc>
                <a:spcPct val="90000"/>
              </a:lnSpc>
              <a:spcBef>
                <a:spcPct val="20000"/>
              </a:spcBef>
              <a:spcAft>
                <a:spcPts val="165"/>
              </a:spcAft>
              <a:buClr>
                <a:schemeClr val="accent1"/>
              </a:buClr>
              <a:buSzPct val="70000"/>
            </a:pPr>
            <a:endParaRPr lang="en-US" altLang="it-IT" sz="1800" b="1" dirty="0">
              <a:latin typeface="Arial" panose="020B0604020202020204" pitchFamily="34" charset="0"/>
              <a:cs typeface="Arial" panose="020B0604020202020204" pitchFamily="34" charset="0"/>
            </a:endParaRP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Necessary to </a:t>
            </a:r>
            <a:r>
              <a:rPr lang="en-US" altLang="it-IT" sz="1800" b="1" dirty="0">
                <a:latin typeface="Arial" panose="020B0604020202020204" pitchFamily="34" charset="0"/>
                <a:cs typeface="Arial" panose="020B0604020202020204" pitchFamily="34" charset="0"/>
              </a:rPr>
              <a:t>ensure continuity of critical functions </a:t>
            </a:r>
            <a:r>
              <a:rPr lang="en-US" altLang="it-IT" sz="1800" dirty="0">
                <a:latin typeface="Arial" panose="020B0604020202020204" pitchFamily="34" charset="0"/>
                <a:cs typeface="Arial" panose="020B0604020202020204" pitchFamily="34" charset="0"/>
              </a:rPr>
              <a:t>(deposit-taking from households and SMEs, lending to SMEs, payment and cash services)</a:t>
            </a: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Necessary to </a:t>
            </a:r>
            <a:r>
              <a:rPr lang="en-US" altLang="it-IT" sz="1800" b="1" dirty="0">
                <a:latin typeface="Arial" panose="020B0604020202020204" pitchFamily="34" charset="0"/>
                <a:cs typeface="Arial" panose="020B0604020202020204" pitchFamily="34" charset="0"/>
              </a:rPr>
              <a:t>avoid significant adverse effects on financial stability </a:t>
            </a:r>
            <a:r>
              <a:rPr lang="en-US" altLang="it-IT" sz="1800" dirty="0">
                <a:latin typeface="Arial" panose="020B0604020202020204" pitchFamily="34" charset="0"/>
                <a:cs typeface="Arial" panose="020B0604020202020204" pitchFamily="34" charset="0"/>
              </a:rPr>
              <a:t>(size and relevance)</a:t>
            </a:r>
          </a:p>
          <a:p>
            <a:pPr marL="282876" indent="-282876" fontAlgn="base">
              <a:lnSpc>
                <a:spcPct val="90000"/>
              </a:lnSpc>
              <a:spcBef>
                <a:spcPct val="20000"/>
              </a:spcBef>
              <a:spcAft>
                <a:spcPts val="165"/>
              </a:spcAft>
              <a:buClr>
                <a:schemeClr val="accent1"/>
              </a:buClr>
              <a:buSzPct val="70000"/>
              <a:buFont typeface="Wingdings" panose="05000000000000000000" pitchFamily="2" charset="2"/>
              <a:buChar char="¢"/>
            </a:pPr>
            <a:r>
              <a:rPr lang="en-US" altLang="it-IT" sz="1800" dirty="0">
                <a:latin typeface="Arial" panose="020B0604020202020204" pitchFamily="34" charset="0"/>
                <a:cs typeface="Arial" panose="020B0604020202020204" pitchFamily="34" charset="0"/>
              </a:rPr>
              <a:t>Normal insolvency proceedings would not achieve the above-mentioned objectives to the same extent</a:t>
            </a:r>
          </a:p>
          <a:p>
            <a:pPr fontAlgn="base">
              <a:lnSpc>
                <a:spcPct val="90000"/>
              </a:lnSpc>
              <a:spcBef>
                <a:spcPct val="20000"/>
              </a:spcBef>
              <a:spcAft>
                <a:spcPct val="0"/>
              </a:spcAft>
              <a:buClr>
                <a:schemeClr val="accent1"/>
              </a:buClr>
              <a:buSzPct val="70000"/>
            </a:pPr>
            <a:endParaRPr lang="en-US" altLang="it-IT" sz="1238" dirty="0">
              <a:latin typeface="Arial" panose="020B0604020202020204" pitchFamily="34" charset="0"/>
              <a:cs typeface="Arial" panose="020B0604020202020204" pitchFamily="34" charset="0"/>
            </a:endParaRPr>
          </a:p>
          <a:p>
            <a:pPr fontAlgn="base">
              <a:lnSpc>
                <a:spcPct val="90000"/>
              </a:lnSpc>
              <a:spcBef>
                <a:spcPct val="20000"/>
              </a:spcBef>
              <a:spcAft>
                <a:spcPct val="0"/>
              </a:spcAft>
              <a:buClr>
                <a:schemeClr val="accent1"/>
              </a:buClr>
              <a:buSzPct val="70000"/>
            </a:pPr>
            <a:endParaRPr lang="en-US" altLang="it-IT" sz="1238" dirty="0"/>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238" dirty="0"/>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238" dirty="0"/>
          </a:p>
          <a:p>
            <a:pPr marL="282876" indent="-282876" fontAlgn="base">
              <a:lnSpc>
                <a:spcPct val="90000"/>
              </a:lnSpc>
              <a:spcBef>
                <a:spcPct val="20000"/>
              </a:spcBef>
              <a:spcAft>
                <a:spcPct val="0"/>
              </a:spcAft>
              <a:buClr>
                <a:schemeClr val="accent1"/>
              </a:buClr>
              <a:buSzPct val="70000"/>
              <a:buFont typeface="Wingdings" panose="05000000000000000000" pitchFamily="2" charset="2"/>
              <a:buChar char="¢"/>
            </a:pPr>
            <a:endParaRPr lang="en-US" altLang="it-IT" sz="1238" dirty="0"/>
          </a:p>
        </p:txBody>
      </p:sp>
    </p:spTree>
    <p:extLst>
      <p:ext uri="{BB962C8B-B14F-4D97-AF65-F5344CB8AC3E}">
        <p14:creationId xmlns:p14="http://schemas.microsoft.com/office/powerpoint/2010/main" val="28384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4BB8D-0352-42E4-AC9F-9E31B6844140}"/>
              </a:ext>
            </a:extLst>
          </p:cNvPr>
          <p:cNvSpPr>
            <a:spLocks noGrp="1"/>
          </p:cNvSpPr>
          <p:nvPr>
            <p:ph type="title"/>
          </p:nvPr>
        </p:nvSpPr>
        <p:spPr>
          <a:xfrm>
            <a:off x="1670272" y="671638"/>
            <a:ext cx="8016971" cy="683892"/>
          </a:xfrm>
        </p:spPr>
        <p:txBody>
          <a:bodyPr>
            <a:normAutofit/>
          </a:bodyPr>
          <a:lstStyle/>
          <a:p>
            <a:r>
              <a:rPr lang="it-IT" sz="3300" dirty="0">
                <a:solidFill>
                  <a:schemeClr val="tx1"/>
                </a:solidFill>
              </a:rPr>
              <a:t>TOOLS AND POWERS APPLIED</a:t>
            </a:r>
            <a:endParaRPr lang="en-GB" sz="3300" dirty="0">
              <a:solidFill>
                <a:schemeClr val="tx1"/>
              </a:solidFill>
            </a:endParaRPr>
          </a:p>
        </p:txBody>
      </p:sp>
      <p:sp>
        <p:nvSpPr>
          <p:cNvPr id="3" name="Rectangle 36">
            <a:extLst>
              <a:ext uri="{FF2B5EF4-FFF2-40B4-BE49-F238E27FC236}">
                <a16:creationId xmlns:a16="http://schemas.microsoft.com/office/drawing/2014/main" id="{3BE10CA6-2118-495C-BCF5-2ECF59CBA2C1}"/>
              </a:ext>
            </a:extLst>
          </p:cNvPr>
          <p:cNvSpPr/>
          <p:nvPr/>
        </p:nvSpPr>
        <p:spPr>
          <a:xfrm>
            <a:off x="914400" y="3368974"/>
            <a:ext cx="3698953" cy="2358586"/>
          </a:xfrm>
          <a:prstGeom prst="rect">
            <a:avLst/>
          </a:prstGeom>
          <a:solidFill>
            <a:schemeClr val="bg1"/>
          </a:solidFill>
          <a:ln>
            <a:solidFill>
              <a:schemeClr val="accent1"/>
            </a:solid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35730" indent="-235730" algn="ctr" defTabSz="565752">
              <a:buFontTx/>
              <a:buChar char="-"/>
              <a:defRPr/>
            </a:pPr>
            <a:endParaRPr lang="en-US" sz="1320" dirty="0">
              <a:solidFill>
                <a:schemeClr val="tx1"/>
              </a:solidFill>
              <a:latin typeface="Arial" panose="020B0604020202020204" pitchFamily="34" charset="0"/>
              <a:cs typeface="Arial" panose="020B0604020202020204" pitchFamily="34" charset="0"/>
            </a:endParaRPr>
          </a:p>
          <a:p>
            <a:pPr marL="235730" indent="-235730" algn="ctr" defTabSz="565752">
              <a:buFontTx/>
              <a:buChar char="-"/>
              <a:defRPr/>
            </a:pPr>
            <a:r>
              <a:rPr lang="en-US" sz="1400" dirty="0">
                <a:solidFill>
                  <a:schemeClr val="tx1"/>
                </a:solidFill>
                <a:latin typeface="Arial" panose="020B0604020202020204" pitchFamily="34" charset="0"/>
                <a:cs typeface="Arial" panose="020B0604020202020204" pitchFamily="34" charset="0"/>
              </a:rPr>
              <a:t>Cancellation of 100% of shares </a:t>
            </a:r>
          </a:p>
          <a:p>
            <a:pPr algn="ctr" defTabSz="565752">
              <a:defRPr/>
            </a:pPr>
            <a:r>
              <a:rPr lang="en-US" sz="1400" i="1" dirty="0">
                <a:solidFill>
                  <a:schemeClr val="tx1"/>
                </a:solidFill>
                <a:latin typeface="Arial" panose="020B0604020202020204" pitchFamily="34" charset="0"/>
                <a:cs typeface="Arial" panose="020B0604020202020204" pitchFamily="34" charset="0"/>
              </a:rPr>
              <a:t>(~€ 2 </a:t>
            </a:r>
            <a:r>
              <a:rPr lang="en-US" sz="1400" i="1" dirty="0" err="1">
                <a:solidFill>
                  <a:schemeClr val="tx1"/>
                </a:solidFill>
                <a:latin typeface="Arial" panose="020B0604020202020204" pitchFamily="34" charset="0"/>
                <a:cs typeface="Arial" panose="020B0604020202020204" pitchFamily="34" charset="0"/>
              </a:rPr>
              <a:t>bln</a:t>
            </a:r>
            <a:r>
              <a:rPr lang="en-US" sz="1400" i="1" dirty="0">
                <a:solidFill>
                  <a:schemeClr val="tx1"/>
                </a:solidFill>
                <a:latin typeface="Arial" panose="020B0604020202020204" pitchFamily="34" charset="0"/>
                <a:cs typeface="Arial" panose="020B0604020202020204" pitchFamily="34" charset="0"/>
              </a:rPr>
              <a:t>)</a:t>
            </a:r>
          </a:p>
          <a:p>
            <a:pPr marL="235730" indent="-235730" algn="ctr" defTabSz="565752">
              <a:buFontTx/>
              <a:buChar char="-"/>
              <a:defRPr/>
            </a:pPr>
            <a:r>
              <a:rPr lang="en-US" sz="1400" dirty="0">
                <a:solidFill>
                  <a:schemeClr val="tx1"/>
                </a:solidFill>
                <a:latin typeface="Arial" panose="020B0604020202020204" pitchFamily="34" charset="0"/>
                <a:cs typeface="Arial" panose="020B0604020202020204" pitchFamily="34" charset="0"/>
              </a:rPr>
              <a:t>Conversion of Additional Tier 1 instruments into newly issued New Shares 1 </a:t>
            </a:r>
            <a:r>
              <a:rPr lang="en-US" sz="1400" i="1" dirty="0">
                <a:solidFill>
                  <a:schemeClr val="tx1"/>
                </a:solidFill>
                <a:latin typeface="Arial" panose="020B0604020202020204" pitchFamily="34" charset="0"/>
                <a:cs typeface="Arial" panose="020B0604020202020204" pitchFamily="34" charset="0"/>
              </a:rPr>
              <a:t>(€ 1,35 </a:t>
            </a:r>
            <a:r>
              <a:rPr lang="en-US" sz="1400" i="1" dirty="0" err="1">
                <a:solidFill>
                  <a:schemeClr val="tx1"/>
                </a:solidFill>
                <a:latin typeface="Arial" panose="020B0604020202020204" pitchFamily="34" charset="0"/>
                <a:cs typeface="Arial" panose="020B0604020202020204" pitchFamily="34" charset="0"/>
              </a:rPr>
              <a:t>bln</a:t>
            </a:r>
            <a:r>
              <a:rPr lang="en-US" sz="1400" i="1" dirty="0">
                <a:solidFill>
                  <a:schemeClr val="tx1"/>
                </a:solidFill>
                <a:latin typeface="Arial" panose="020B0604020202020204" pitchFamily="34" charset="0"/>
                <a:cs typeface="Arial" panose="020B0604020202020204" pitchFamily="34" charset="0"/>
              </a:rPr>
              <a:t>)</a:t>
            </a:r>
          </a:p>
          <a:p>
            <a:pPr marL="235730" indent="-235730" algn="ctr" defTabSz="565752">
              <a:buFontTx/>
              <a:buChar char="-"/>
              <a:defRPr/>
            </a:pPr>
            <a:r>
              <a:rPr lang="en-US" sz="1400" dirty="0">
                <a:solidFill>
                  <a:schemeClr val="tx1"/>
                </a:solidFill>
                <a:latin typeface="Arial" panose="020B0604020202020204" pitchFamily="34" charset="0"/>
                <a:cs typeface="Arial" panose="020B0604020202020204" pitchFamily="34" charset="0"/>
              </a:rPr>
              <a:t>Cancellation of 100% of New Shares 1</a:t>
            </a:r>
          </a:p>
          <a:p>
            <a:pPr marL="235730" indent="-235730" algn="ctr" defTabSz="565752">
              <a:buFontTx/>
              <a:buChar char="-"/>
              <a:defRPr/>
            </a:pPr>
            <a:r>
              <a:rPr lang="en-US" sz="1400" dirty="0">
                <a:solidFill>
                  <a:schemeClr val="tx1"/>
                </a:solidFill>
                <a:latin typeface="Arial" panose="020B0604020202020204" pitchFamily="34" charset="0"/>
                <a:cs typeface="Arial" panose="020B0604020202020204" pitchFamily="34" charset="0"/>
              </a:rPr>
              <a:t>Conversion of Tier 2 instruments into newly issued New Shares 2 </a:t>
            </a:r>
          </a:p>
          <a:p>
            <a:pPr algn="ctr" defTabSz="565752">
              <a:defRPr/>
            </a:pPr>
            <a:r>
              <a:rPr lang="en-US" sz="1400" i="1" dirty="0">
                <a:solidFill>
                  <a:schemeClr val="tx1"/>
                </a:solidFill>
                <a:latin typeface="Arial" panose="020B0604020202020204" pitchFamily="34" charset="0"/>
                <a:cs typeface="Arial" panose="020B0604020202020204" pitchFamily="34" charset="0"/>
              </a:rPr>
              <a:t>(€ 684 </a:t>
            </a:r>
            <a:r>
              <a:rPr lang="en-US" sz="1400" i="1" dirty="0" err="1">
                <a:solidFill>
                  <a:schemeClr val="tx1"/>
                </a:solidFill>
                <a:latin typeface="Arial" panose="020B0604020202020204" pitchFamily="34" charset="0"/>
                <a:cs typeface="Arial" panose="020B0604020202020204" pitchFamily="34" charset="0"/>
              </a:rPr>
              <a:t>mln</a:t>
            </a:r>
            <a:r>
              <a:rPr lang="en-US" sz="1400" i="1" dirty="0">
                <a:solidFill>
                  <a:schemeClr val="tx1"/>
                </a:solidFill>
                <a:latin typeface="Arial" panose="020B0604020202020204" pitchFamily="34" charset="0"/>
                <a:cs typeface="Arial" panose="020B0604020202020204" pitchFamily="34" charset="0"/>
              </a:rPr>
              <a:t>)</a:t>
            </a:r>
          </a:p>
          <a:p>
            <a:pPr marL="235730" indent="-235730" algn="ctr" defTabSz="565752">
              <a:buFontTx/>
              <a:buChar char="-"/>
              <a:defRPr/>
            </a:pPr>
            <a:endParaRPr lang="en-US" sz="1485" dirty="0">
              <a:solidFill>
                <a:schemeClr val="tx1"/>
              </a:solidFill>
              <a:latin typeface="Arial" panose="020B0604020202020204" pitchFamily="34" charset="0"/>
              <a:cs typeface="Arial" panose="020B0604020202020204" pitchFamily="34" charset="0"/>
            </a:endParaRP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p:txBody>
      </p:sp>
      <p:sp>
        <p:nvSpPr>
          <p:cNvPr id="4" name="Rectangle 36">
            <a:extLst>
              <a:ext uri="{FF2B5EF4-FFF2-40B4-BE49-F238E27FC236}">
                <a16:creationId xmlns:a16="http://schemas.microsoft.com/office/drawing/2014/main" id="{54AFDE8C-C2CE-4E0E-B09A-4BB2EFE9D2EC}"/>
              </a:ext>
            </a:extLst>
          </p:cNvPr>
          <p:cNvSpPr/>
          <p:nvPr/>
        </p:nvSpPr>
        <p:spPr>
          <a:xfrm>
            <a:off x="5235191" y="3368973"/>
            <a:ext cx="3908809" cy="2358585"/>
          </a:xfrm>
          <a:prstGeom prst="rect">
            <a:avLst/>
          </a:prstGeom>
          <a:solidFill>
            <a:schemeClr val="bg1"/>
          </a:solidFill>
          <a:ln>
            <a:solidFill>
              <a:schemeClr val="accent1"/>
            </a:solid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400" dirty="0">
                <a:solidFill>
                  <a:schemeClr val="tx1"/>
                </a:solidFill>
                <a:latin typeface="Arial" panose="020B0604020202020204" pitchFamily="34" charset="0"/>
                <a:cs typeface="Arial" panose="020B0604020202020204" pitchFamily="34" charset="0"/>
                <a:sym typeface="Arial"/>
              </a:rPr>
              <a:t>- Transfer of 100% of New Shares 2 to Banco Santander for the purchase price of € 1</a:t>
            </a:r>
          </a:p>
        </p:txBody>
      </p:sp>
      <p:sp>
        <p:nvSpPr>
          <p:cNvPr id="6" name="Rettangolo 5">
            <a:extLst>
              <a:ext uri="{FF2B5EF4-FFF2-40B4-BE49-F238E27FC236}">
                <a16:creationId xmlns:a16="http://schemas.microsoft.com/office/drawing/2014/main" id="{9AC410FE-8C8A-4B47-8D4E-883314A123C9}"/>
              </a:ext>
            </a:extLst>
          </p:cNvPr>
          <p:cNvSpPr/>
          <p:nvPr/>
        </p:nvSpPr>
        <p:spPr>
          <a:xfrm>
            <a:off x="-190918" y="2431791"/>
            <a:ext cx="5641479" cy="777905"/>
          </a:xfrm>
          <a:prstGeom prst="rect">
            <a:avLst/>
          </a:prstGeom>
        </p:spPr>
        <p:txBody>
          <a:bodyPr wrap="square">
            <a:spAutoFit/>
          </a:bodyPr>
          <a:lstStyle/>
          <a:p>
            <a:pPr algn="ctr" defTabSz="565752">
              <a:defRPr/>
            </a:pPr>
            <a:r>
              <a:rPr lang="en-US" sz="1485" b="1" dirty="0">
                <a:latin typeface="Arial" panose="020B0604020202020204" pitchFamily="34" charset="0"/>
                <a:cs typeface="Arial" panose="020B0604020202020204" pitchFamily="34" charset="0"/>
              </a:rPr>
              <a:t>STEP 1:</a:t>
            </a:r>
          </a:p>
          <a:p>
            <a:pPr algn="ctr" defTabSz="565752">
              <a:defRPr/>
            </a:pPr>
            <a:r>
              <a:rPr lang="en-US" sz="1485" dirty="0">
                <a:latin typeface="Arial" panose="020B0604020202020204" pitchFamily="34" charset="0"/>
                <a:cs typeface="Arial" panose="020B0604020202020204" pitchFamily="34" charset="0"/>
              </a:rPr>
              <a:t>Write down and conversion of capital instruments </a:t>
            </a:r>
          </a:p>
          <a:p>
            <a:pPr algn="ctr" defTabSz="565752">
              <a:defRPr/>
            </a:pPr>
            <a:r>
              <a:rPr lang="en-US" sz="1485" dirty="0">
                <a:latin typeface="Arial" panose="020B0604020202020204" pitchFamily="34" charset="0"/>
                <a:cs typeface="Arial" panose="020B0604020202020204" pitchFamily="34" charset="0"/>
              </a:rPr>
              <a:t>(Art. 21 SRMR)</a:t>
            </a:r>
          </a:p>
        </p:txBody>
      </p:sp>
      <p:sp>
        <p:nvSpPr>
          <p:cNvPr id="7" name="Rettangolo 6">
            <a:extLst>
              <a:ext uri="{FF2B5EF4-FFF2-40B4-BE49-F238E27FC236}">
                <a16:creationId xmlns:a16="http://schemas.microsoft.com/office/drawing/2014/main" id="{DA399482-462C-44A5-87D2-1144811119B7}"/>
              </a:ext>
            </a:extLst>
          </p:cNvPr>
          <p:cNvSpPr/>
          <p:nvPr/>
        </p:nvSpPr>
        <p:spPr>
          <a:xfrm>
            <a:off x="4857175" y="2394575"/>
            <a:ext cx="5026580" cy="549381"/>
          </a:xfrm>
          <a:prstGeom prst="rect">
            <a:avLst/>
          </a:prstGeom>
        </p:spPr>
        <p:txBody>
          <a:bodyPr>
            <a:spAutoFit/>
          </a:bodyPr>
          <a:lstStyle/>
          <a:p>
            <a:pPr algn="ctr" defTabSz="565752">
              <a:defRPr/>
            </a:pPr>
            <a:r>
              <a:rPr lang="en-US" sz="1485" b="1" dirty="0">
                <a:latin typeface="Arial" panose="020B0604020202020204" pitchFamily="34" charset="0"/>
                <a:cs typeface="Arial" panose="020B0604020202020204" pitchFamily="34" charset="0"/>
              </a:rPr>
              <a:t>STEP 2:</a:t>
            </a:r>
          </a:p>
          <a:p>
            <a:pPr algn="ctr" defTabSz="565752">
              <a:defRPr/>
            </a:pPr>
            <a:r>
              <a:rPr lang="en-US" sz="1485" dirty="0">
                <a:latin typeface="Arial" panose="020B0604020202020204" pitchFamily="34" charset="0"/>
                <a:cs typeface="Arial" panose="020B0604020202020204" pitchFamily="34" charset="0"/>
              </a:rPr>
              <a:t>Sale of business tool (Art. 24 SRMR)</a:t>
            </a:r>
          </a:p>
        </p:txBody>
      </p:sp>
      <p:sp>
        <p:nvSpPr>
          <p:cNvPr id="8" name="Rettangolo 7">
            <a:extLst>
              <a:ext uri="{FF2B5EF4-FFF2-40B4-BE49-F238E27FC236}">
                <a16:creationId xmlns:a16="http://schemas.microsoft.com/office/drawing/2014/main" id="{9F0EEE36-7C8C-4CAC-B0C1-C98996A7E02C}"/>
              </a:ext>
            </a:extLst>
          </p:cNvPr>
          <p:cNvSpPr/>
          <p:nvPr/>
        </p:nvSpPr>
        <p:spPr>
          <a:xfrm>
            <a:off x="4097573" y="6046111"/>
            <a:ext cx="5227782" cy="53751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85" dirty="0">
                <a:latin typeface="Arial" panose="020B0604020202020204" pitchFamily="34" charset="0"/>
                <a:cs typeface="Arial" panose="020B0604020202020204" pitchFamily="34" charset="0"/>
              </a:rPr>
              <a:t>V</a:t>
            </a:r>
            <a:r>
              <a:rPr lang="en-GB" sz="1485" dirty="0" err="1">
                <a:latin typeface="Arial" panose="020B0604020202020204" pitchFamily="34" charset="0"/>
                <a:cs typeface="Arial" panose="020B0604020202020204" pitchFamily="34" charset="0"/>
              </a:rPr>
              <a:t>aluation</a:t>
            </a:r>
            <a:r>
              <a:rPr lang="en-GB" sz="1485" dirty="0">
                <a:latin typeface="Arial" panose="020B0604020202020204" pitchFamily="34" charset="0"/>
                <a:cs typeface="Arial" panose="020B0604020202020204" pitchFamily="34" charset="0"/>
              </a:rPr>
              <a:t> 2: economic value between € -8,2 and € 1,3 </a:t>
            </a:r>
            <a:r>
              <a:rPr lang="en-GB" sz="1485" dirty="0" err="1">
                <a:latin typeface="Arial" panose="020B0604020202020204" pitchFamily="34" charset="0"/>
                <a:cs typeface="Arial" panose="020B0604020202020204" pitchFamily="34" charset="0"/>
              </a:rPr>
              <a:t>bln</a:t>
            </a:r>
            <a:r>
              <a:rPr lang="en-GB" sz="1485" dirty="0">
                <a:latin typeface="Arial" panose="020B0604020202020204" pitchFamily="34" charset="0"/>
                <a:cs typeface="Arial" panose="020B0604020202020204" pitchFamily="34" charset="0"/>
              </a:rPr>
              <a:t>, best estimate € -2 </a:t>
            </a:r>
            <a:r>
              <a:rPr lang="en-GB" sz="1485" dirty="0" err="1">
                <a:latin typeface="Arial" panose="020B0604020202020204" pitchFamily="34" charset="0"/>
                <a:cs typeface="Arial" panose="020B0604020202020204" pitchFamily="34" charset="0"/>
              </a:rPr>
              <a:t>bln</a:t>
            </a:r>
            <a:r>
              <a:rPr lang="en-GB" sz="1485"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845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720C3-847E-4C76-A36F-191A492586CC}"/>
              </a:ext>
            </a:extLst>
          </p:cNvPr>
          <p:cNvSpPr>
            <a:spLocks noGrp="1"/>
          </p:cNvSpPr>
          <p:nvPr>
            <p:ph type="title"/>
          </p:nvPr>
        </p:nvSpPr>
        <p:spPr>
          <a:xfrm>
            <a:off x="491135" y="498726"/>
            <a:ext cx="8016971" cy="929004"/>
          </a:xfrm>
        </p:spPr>
        <p:txBody>
          <a:bodyPr vert="horz" lIns="75438" tIns="37719" rIns="75438" bIns="37719" rtlCol="0" anchor="ctr" anchorCtr="0">
            <a:normAutofit/>
          </a:bodyPr>
          <a:lstStyle/>
          <a:p>
            <a:r>
              <a:rPr lang="en-US" sz="3300" dirty="0">
                <a:solidFill>
                  <a:schemeClr val="tx1"/>
                </a:solidFill>
              </a:rPr>
              <a:t>PROCEDURE</a:t>
            </a:r>
          </a:p>
        </p:txBody>
      </p:sp>
      <p:pic>
        <p:nvPicPr>
          <p:cNvPr id="7" name="Elemento grafico 6">
            <a:extLst>
              <a:ext uri="{FF2B5EF4-FFF2-40B4-BE49-F238E27FC236}">
                <a16:creationId xmlns:a16="http://schemas.microsoft.com/office/drawing/2014/main" id="{4AF68B5B-D2D1-48B4-9409-411085D5B2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2716" y="1219095"/>
            <a:ext cx="1336500" cy="1336500"/>
          </a:xfrm>
          <a:prstGeom prst="rect">
            <a:avLst/>
          </a:prstGeom>
        </p:spPr>
      </p:pic>
      <p:grpSp>
        <p:nvGrpSpPr>
          <p:cNvPr id="9" name="Gruppo 8">
            <a:extLst>
              <a:ext uri="{FF2B5EF4-FFF2-40B4-BE49-F238E27FC236}">
                <a16:creationId xmlns:a16="http://schemas.microsoft.com/office/drawing/2014/main" id="{988F0204-15DE-4E30-AC98-0EFDC30C9DC4}"/>
              </a:ext>
            </a:extLst>
          </p:cNvPr>
          <p:cNvGrpSpPr/>
          <p:nvPr/>
        </p:nvGrpSpPr>
        <p:grpSpPr>
          <a:xfrm>
            <a:off x="651198" y="2782403"/>
            <a:ext cx="866660" cy="974993"/>
            <a:chOff x="1228562" y="1259901"/>
            <a:chExt cx="1672393" cy="1881443"/>
          </a:xfrm>
        </p:grpSpPr>
        <p:grpSp>
          <p:nvGrpSpPr>
            <p:cNvPr id="10" name="Gruppo 9">
              <a:extLst>
                <a:ext uri="{FF2B5EF4-FFF2-40B4-BE49-F238E27FC236}">
                  <a16:creationId xmlns:a16="http://schemas.microsoft.com/office/drawing/2014/main" id="{3C9AF8F4-49AA-440A-B96B-37B992DA122C}"/>
                </a:ext>
              </a:extLst>
            </p:cNvPr>
            <p:cNvGrpSpPr/>
            <p:nvPr/>
          </p:nvGrpSpPr>
          <p:grpSpPr>
            <a:xfrm>
              <a:off x="1228562" y="1259901"/>
              <a:ext cx="1672393" cy="1881443"/>
              <a:chOff x="1373686" y="1423167"/>
              <a:chExt cx="1382143" cy="1554911"/>
            </a:xfrm>
          </p:grpSpPr>
          <p:sp>
            <p:nvSpPr>
              <p:cNvPr id="13" name="Figura a mano libera 49">
                <a:extLst>
                  <a:ext uri="{FF2B5EF4-FFF2-40B4-BE49-F238E27FC236}">
                    <a16:creationId xmlns:a16="http://schemas.microsoft.com/office/drawing/2014/main" id="{E12A23B9-AC3D-4F65-86F7-BD2859B35D94}"/>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14" name="Figura a mano libera 50">
                <a:extLst>
                  <a:ext uri="{FF2B5EF4-FFF2-40B4-BE49-F238E27FC236}">
                    <a16:creationId xmlns:a16="http://schemas.microsoft.com/office/drawing/2014/main" id="{4014177C-383F-460F-BD06-D144860B257F}"/>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a:p>
            </p:txBody>
          </p:sp>
          <p:sp>
            <p:nvSpPr>
              <p:cNvPr id="15" name="Figura a mano libera 51">
                <a:extLst>
                  <a:ext uri="{FF2B5EF4-FFF2-40B4-BE49-F238E27FC236}">
                    <a16:creationId xmlns:a16="http://schemas.microsoft.com/office/drawing/2014/main" id="{505F8A42-7A94-4086-9CA1-78EAB1AFCB36}"/>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16" name="Figura a mano libera 52">
                <a:extLst>
                  <a:ext uri="{FF2B5EF4-FFF2-40B4-BE49-F238E27FC236}">
                    <a16:creationId xmlns:a16="http://schemas.microsoft.com/office/drawing/2014/main" id="{DD080CBC-6FD3-40EB-9D15-1C8B04DD49BE}"/>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11" name="Rectangle 239">
              <a:extLst>
                <a:ext uri="{FF2B5EF4-FFF2-40B4-BE49-F238E27FC236}">
                  <a16:creationId xmlns:a16="http://schemas.microsoft.com/office/drawing/2014/main" id="{082B42D6-9F8F-4CC4-868D-A161708FF968}"/>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MAY</a:t>
              </a:r>
            </a:p>
          </p:txBody>
        </p:sp>
        <p:sp>
          <p:nvSpPr>
            <p:cNvPr id="12" name="Rectangle 239">
              <a:extLst>
                <a:ext uri="{FF2B5EF4-FFF2-40B4-BE49-F238E27FC236}">
                  <a16:creationId xmlns:a16="http://schemas.microsoft.com/office/drawing/2014/main" id="{4A482FFF-8129-4013-A3C4-707AD43E7650}"/>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18</a:t>
              </a:r>
            </a:p>
          </p:txBody>
        </p:sp>
      </p:grpSp>
      <p:grpSp>
        <p:nvGrpSpPr>
          <p:cNvPr id="17" name="Gruppo 16">
            <a:extLst>
              <a:ext uri="{FF2B5EF4-FFF2-40B4-BE49-F238E27FC236}">
                <a16:creationId xmlns:a16="http://schemas.microsoft.com/office/drawing/2014/main" id="{CA70347D-D739-49DC-A0D1-7F715F4155FD}"/>
              </a:ext>
            </a:extLst>
          </p:cNvPr>
          <p:cNvGrpSpPr/>
          <p:nvPr/>
        </p:nvGrpSpPr>
        <p:grpSpPr>
          <a:xfrm>
            <a:off x="2034665" y="2781348"/>
            <a:ext cx="866660" cy="974993"/>
            <a:chOff x="1228562" y="1259901"/>
            <a:chExt cx="1672393" cy="1881443"/>
          </a:xfrm>
        </p:grpSpPr>
        <p:grpSp>
          <p:nvGrpSpPr>
            <p:cNvPr id="19" name="Gruppo 18">
              <a:extLst>
                <a:ext uri="{FF2B5EF4-FFF2-40B4-BE49-F238E27FC236}">
                  <a16:creationId xmlns:a16="http://schemas.microsoft.com/office/drawing/2014/main" id="{46A057AA-3186-4C71-B390-4C3C50A847D6}"/>
                </a:ext>
              </a:extLst>
            </p:cNvPr>
            <p:cNvGrpSpPr/>
            <p:nvPr/>
          </p:nvGrpSpPr>
          <p:grpSpPr>
            <a:xfrm>
              <a:off x="1228562" y="1259901"/>
              <a:ext cx="1672393" cy="1881443"/>
              <a:chOff x="1373686" y="1423167"/>
              <a:chExt cx="1382143" cy="1554911"/>
            </a:xfrm>
          </p:grpSpPr>
          <p:sp>
            <p:nvSpPr>
              <p:cNvPr id="24" name="Figura a mano libera 49">
                <a:extLst>
                  <a:ext uri="{FF2B5EF4-FFF2-40B4-BE49-F238E27FC236}">
                    <a16:creationId xmlns:a16="http://schemas.microsoft.com/office/drawing/2014/main" id="{5BC92B88-E3DD-418A-992D-C0F316155F98}"/>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25" name="Figura a mano libera 50">
                <a:extLst>
                  <a:ext uri="{FF2B5EF4-FFF2-40B4-BE49-F238E27FC236}">
                    <a16:creationId xmlns:a16="http://schemas.microsoft.com/office/drawing/2014/main" id="{43C741BF-DB83-4321-8673-5A452DE01EB5}"/>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dirty="0"/>
              </a:p>
            </p:txBody>
          </p:sp>
          <p:sp>
            <p:nvSpPr>
              <p:cNvPr id="26" name="Figura a mano libera 51">
                <a:extLst>
                  <a:ext uri="{FF2B5EF4-FFF2-40B4-BE49-F238E27FC236}">
                    <a16:creationId xmlns:a16="http://schemas.microsoft.com/office/drawing/2014/main" id="{334B2928-AF29-4BE5-8346-8405B4765001}"/>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28" name="Figura a mano libera 52">
                <a:extLst>
                  <a:ext uri="{FF2B5EF4-FFF2-40B4-BE49-F238E27FC236}">
                    <a16:creationId xmlns:a16="http://schemas.microsoft.com/office/drawing/2014/main" id="{8AB1317A-D4F7-4E7C-B096-F7714CB7FB89}"/>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21" name="Rectangle 239">
              <a:extLst>
                <a:ext uri="{FF2B5EF4-FFF2-40B4-BE49-F238E27FC236}">
                  <a16:creationId xmlns:a16="http://schemas.microsoft.com/office/drawing/2014/main" id="{937B5E5A-1999-4C35-B445-8A75D0E09CC6}"/>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MAY</a:t>
              </a:r>
            </a:p>
          </p:txBody>
        </p:sp>
        <p:sp>
          <p:nvSpPr>
            <p:cNvPr id="23" name="Rectangle 239">
              <a:extLst>
                <a:ext uri="{FF2B5EF4-FFF2-40B4-BE49-F238E27FC236}">
                  <a16:creationId xmlns:a16="http://schemas.microsoft.com/office/drawing/2014/main" id="{1730C84A-FD64-44FC-8629-B732CB26DE22}"/>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23</a:t>
              </a:r>
            </a:p>
          </p:txBody>
        </p:sp>
      </p:grpSp>
      <p:grpSp>
        <p:nvGrpSpPr>
          <p:cNvPr id="29" name="Gruppo 28">
            <a:extLst>
              <a:ext uri="{FF2B5EF4-FFF2-40B4-BE49-F238E27FC236}">
                <a16:creationId xmlns:a16="http://schemas.microsoft.com/office/drawing/2014/main" id="{FA77BF45-8BCC-4E3F-98EF-9A08928DAE2F}"/>
              </a:ext>
            </a:extLst>
          </p:cNvPr>
          <p:cNvGrpSpPr/>
          <p:nvPr/>
        </p:nvGrpSpPr>
        <p:grpSpPr>
          <a:xfrm>
            <a:off x="3385210" y="2781348"/>
            <a:ext cx="866660" cy="974993"/>
            <a:chOff x="1228562" y="1259901"/>
            <a:chExt cx="1672393" cy="1881443"/>
          </a:xfrm>
        </p:grpSpPr>
        <p:grpSp>
          <p:nvGrpSpPr>
            <p:cNvPr id="30" name="Gruppo 29">
              <a:extLst>
                <a:ext uri="{FF2B5EF4-FFF2-40B4-BE49-F238E27FC236}">
                  <a16:creationId xmlns:a16="http://schemas.microsoft.com/office/drawing/2014/main" id="{A9870117-2AAC-4185-94AA-57FE710DA092}"/>
                </a:ext>
              </a:extLst>
            </p:cNvPr>
            <p:cNvGrpSpPr/>
            <p:nvPr/>
          </p:nvGrpSpPr>
          <p:grpSpPr>
            <a:xfrm>
              <a:off x="1228562" y="1259901"/>
              <a:ext cx="1672393" cy="1881443"/>
              <a:chOff x="1373686" y="1423167"/>
              <a:chExt cx="1382143" cy="1554911"/>
            </a:xfrm>
          </p:grpSpPr>
          <p:sp>
            <p:nvSpPr>
              <p:cNvPr id="33" name="Figura a mano libera 49">
                <a:extLst>
                  <a:ext uri="{FF2B5EF4-FFF2-40B4-BE49-F238E27FC236}">
                    <a16:creationId xmlns:a16="http://schemas.microsoft.com/office/drawing/2014/main" id="{B8A2D474-51E7-4761-BA79-B6CDAB68F57B}"/>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34" name="Figura a mano libera 50">
                <a:extLst>
                  <a:ext uri="{FF2B5EF4-FFF2-40B4-BE49-F238E27FC236}">
                    <a16:creationId xmlns:a16="http://schemas.microsoft.com/office/drawing/2014/main" id="{5F45C795-0D10-4F86-A286-57502C38A234}"/>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a:p>
            </p:txBody>
          </p:sp>
          <p:sp>
            <p:nvSpPr>
              <p:cNvPr id="35" name="Figura a mano libera 51">
                <a:extLst>
                  <a:ext uri="{FF2B5EF4-FFF2-40B4-BE49-F238E27FC236}">
                    <a16:creationId xmlns:a16="http://schemas.microsoft.com/office/drawing/2014/main" id="{D854F5FC-4CDD-4AD0-BBB7-8A2E16306148}"/>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36" name="Figura a mano libera 52">
                <a:extLst>
                  <a:ext uri="{FF2B5EF4-FFF2-40B4-BE49-F238E27FC236}">
                    <a16:creationId xmlns:a16="http://schemas.microsoft.com/office/drawing/2014/main" id="{1143569B-CF0F-48B0-872C-0C1058E2696E}"/>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31" name="Rectangle 239">
              <a:extLst>
                <a:ext uri="{FF2B5EF4-FFF2-40B4-BE49-F238E27FC236}">
                  <a16:creationId xmlns:a16="http://schemas.microsoft.com/office/drawing/2014/main" id="{EFF6FE4F-EB29-4E7A-AB7E-F23EEE548276}"/>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JUNE</a:t>
              </a:r>
            </a:p>
          </p:txBody>
        </p:sp>
        <p:sp>
          <p:nvSpPr>
            <p:cNvPr id="32" name="Rectangle 239">
              <a:extLst>
                <a:ext uri="{FF2B5EF4-FFF2-40B4-BE49-F238E27FC236}">
                  <a16:creationId xmlns:a16="http://schemas.microsoft.com/office/drawing/2014/main" id="{5F39148F-6EEC-459F-993C-541C2CDBB648}"/>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02</a:t>
              </a:r>
            </a:p>
          </p:txBody>
        </p:sp>
      </p:grpSp>
      <p:sp>
        <p:nvSpPr>
          <p:cNvPr id="37" name="Rectangle 36">
            <a:extLst>
              <a:ext uri="{FF2B5EF4-FFF2-40B4-BE49-F238E27FC236}">
                <a16:creationId xmlns:a16="http://schemas.microsoft.com/office/drawing/2014/main" id="{62A8ED5B-8F68-4B64-BF18-40141F669D7E}"/>
              </a:ext>
            </a:extLst>
          </p:cNvPr>
          <p:cNvSpPr/>
          <p:nvPr/>
        </p:nvSpPr>
        <p:spPr>
          <a:xfrm>
            <a:off x="491135" y="3870684"/>
            <a:ext cx="1158300"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SRB asks updated information from the ECB</a:t>
            </a:r>
          </a:p>
        </p:txBody>
      </p:sp>
      <p:sp>
        <p:nvSpPr>
          <p:cNvPr id="38" name="Rectangle 36">
            <a:extLst>
              <a:ext uri="{FF2B5EF4-FFF2-40B4-BE49-F238E27FC236}">
                <a16:creationId xmlns:a16="http://schemas.microsoft.com/office/drawing/2014/main" id="{2A4AF122-F849-4F38-BC5F-1EC36C2C7C51}"/>
              </a:ext>
            </a:extLst>
          </p:cNvPr>
          <p:cNvSpPr/>
          <p:nvPr/>
        </p:nvSpPr>
        <p:spPr>
          <a:xfrm>
            <a:off x="1925362" y="3870684"/>
            <a:ext cx="1158300"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SRB hires Deloitte for </a:t>
            </a:r>
            <a:r>
              <a:rPr lang="en-US" sz="1320" b="1" dirty="0">
                <a:solidFill>
                  <a:schemeClr val="tx1"/>
                </a:solidFill>
                <a:latin typeface="Arial" panose="020B0604020202020204" pitchFamily="34" charset="0"/>
                <a:cs typeface="Arial" panose="020B0604020202020204" pitchFamily="34" charset="0"/>
                <a:sym typeface="Arial"/>
              </a:rPr>
              <a:t>independent valuation</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(and asks further information from BPE)</a:t>
            </a:r>
          </a:p>
        </p:txBody>
      </p:sp>
      <p:sp>
        <p:nvSpPr>
          <p:cNvPr id="39" name="Rectangle 36">
            <a:extLst>
              <a:ext uri="{FF2B5EF4-FFF2-40B4-BE49-F238E27FC236}">
                <a16:creationId xmlns:a16="http://schemas.microsoft.com/office/drawing/2014/main" id="{0717EBDD-F6C2-466C-8C5F-90EEA067EA88}"/>
              </a:ext>
            </a:extLst>
          </p:cNvPr>
          <p:cNvSpPr/>
          <p:nvPr/>
        </p:nvSpPr>
        <p:spPr>
          <a:xfrm>
            <a:off x="3258138" y="3870684"/>
            <a:ext cx="1158300"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ECB informs SRB that situation is worsening</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SRB asks information about </a:t>
            </a:r>
            <a:r>
              <a:rPr lang="en-US" sz="1320" b="1" dirty="0">
                <a:solidFill>
                  <a:schemeClr val="tx1"/>
                </a:solidFill>
                <a:latin typeface="Arial" panose="020B0604020202020204" pitchFamily="34" charset="0"/>
                <a:cs typeface="Arial" panose="020B0604020202020204" pitchFamily="34" charset="0"/>
                <a:sym typeface="Arial"/>
              </a:rPr>
              <a:t>private sale process</a:t>
            </a:r>
          </a:p>
        </p:txBody>
      </p:sp>
      <p:sp>
        <p:nvSpPr>
          <p:cNvPr id="40" name="Rectangle 36">
            <a:extLst>
              <a:ext uri="{FF2B5EF4-FFF2-40B4-BE49-F238E27FC236}">
                <a16:creationId xmlns:a16="http://schemas.microsoft.com/office/drawing/2014/main" id="{C88D14D0-9D52-4085-8BD8-4902ABD6DB21}"/>
              </a:ext>
            </a:extLst>
          </p:cNvPr>
          <p:cNvSpPr/>
          <p:nvPr/>
        </p:nvSpPr>
        <p:spPr>
          <a:xfrm>
            <a:off x="4581276" y="3870684"/>
            <a:ext cx="1158300"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SRB initiates </a:t>
            </a:r>
            <a:r>
              <a:rPr lang="en-US" sz="1320" b="1" dirty="0">
                <a:solidFill>
                  <a:schemeClr val="tx1"/>
                </a:solidFill>
                <a:latin typeface="Arial" panose="020B0604020202020204" pitchFamily="34" charset="0"/>
                <a:cs typeface="Arial" panose="020B0604020202020204" pitchFamily="34" charset="0"/>
                <a:sym typeface="Arial"/>
              </a:rPr>
              <a:t>marketing procedure</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(decision addressed to FROB)</a:t>
            </a:r>
          </a:p>
        </p:txBody>
      </p:sp>
      <p:grpSp>
        <p:nvGrpSpPr>
          <p:cNvPr id="41" name="Gruppo 40">
            <a:extLst>
              <a:ext uri="{FF2B5EF4-FFF2-40B4-BE49-F238E27FC236}">
                <a16:creationId xmlns:a16="http://schemas.microsoft.com/office/drawing/2014/main" id="{08EF014B-C4BE-4C8F-B515-48850F574B01}"/>
              </a:ext>
            </a:extLst>
          </p:cNvPr>
          <p:cNvGrpSpPr/>
          <p:nvPr/>
        </p:nvGrpSpPr>
        <p:grpSpPr>
          <a:xfrm>
            <a:off x="4710076" y="2781348"/>
            <a:ext cx="866660" cy="974993"/>
            <a:chOff x="1228562" y="1259901"/>
            <a:chExt cx="1672393" cy="1881443"/>
          </a:xfrm>
        </p:grpSpPr>
        <p:grpSp>
          <p:nvGrpSpPr>
            <p:cNvPr id="42" name="Gruppo 41">
              <a:extLst>
                <a:ext uri="{FF2B5EF4-FFF2-40B4-BE49-F238E27FC236}">
                  <a16:creationId xmlns:a16="http://schemas.microsoft.com/office/drawing/2014/main" id="{4852EAEE-8DFF-43FD-BE30-71FC36921F85}"/>
                </a:ext>
              </a:extLst>
            </p:cNvPr>
            <p:cNvGrpSpPr/>
            <p:nvPr/>
          </p:nvGrpSpPr>
          <p:grpSpPr>
            <a:xfrm>
              <a:off x="1228562" y="1259901"/>
              <a:ext cx="1672393" cy="1881443"/>
              <a:chOff x="1373686" y="1423167"/>
              <a:chExt cx="1382143" cy="1554911"/>
            </a:xfrm>
          </p:grpSpPr>
          <p:sp>
            <p:nvSpPr>
              <p:cNvPr id="45" name="Figura a mano libera 49">
                <a:extLst>
                  <a:ext uri="{FF2B5EF4-FFF2-40B4-BE49-F238E27FC236}">
                    <a16:creationId xmlns:a16="http://schemas.microsoft.com/office/drawing/2014/main" id="{A06D3CBC-8BAB-4085-BE66-E1FED3658A4D}"/>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46" name="Figura a mano libera 50">
                <a:extLst>
                  <a:ext uri="{FF2B5EF4-FFF2-40B4-BE49-F238E27FC236}">
                    <a16:creationId xmlns:a16="http://schemas.microsoft.com/office/drawing/2014/main" id="{A415D929-7F7C-4BC7-A679-63CECA58897C}"/>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a:p>
            </p:txBody>
          </p:sp>
          <p:sp>
            <p:nvSpPr>
              <p:cNvPr id="47" name="Figura a mano libera 51">
                <a:extLst>
                  <a:ext uri="{FF2B5EF4-FFF2-40B4-BE49-F238E27FC236}">
                    <a16:creationId xmlns:a16="http://schemas.microsoft.com/office/drawing/2014/main" id="{E8E708C4-4067-4EF3-9B0B-8D65640CD60A}"/>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48" name="Figura a mano libera 52">
                <a:extLst>
                  <a:ext uri="{FF2B5EF4-FFF2-40B4-BE49-F238E27FC236}">
                    <a16:creationId xmlns:a16="http://schemas.microsoft.com/office/drawing/2014/main" id="{DBAC6E90-6BF5-4367-ACDD-BC49E0C727E7}"/>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43" name="Rectangle 239">
              <a:extLst>
                <a:ext uri="{FF2B5EF4-FFF2-40B4-BE49-F238E27FC236}">
                  <a16:creationId xmlns:a16="http://schemas.microsoft.com/office/drawing/2014/main" id="{172D5B7C-5B19-42C8-8F06-DE5FC638DF02}"/>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JUNE</a:t>
              </a:r>
            </a:p>
          </p:txBody>
        </p:sp>
        <p:sp>
          <p:nvSpPr>
            <p:cNvPr id="44" name="Rectangle 239">
              <a:extLst>
                <a:ext uri="{FF2B5EF4-FFF2-40B4-BE49-F238E27FC236}">
                  <a16:creationId xmlns:a16="http://schemas.microsoft.com/office/drawing/2014/main" id="{6719401E-75CA-43C3-81CF-29D69C1C4ABF}"/>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03</a:t>
              </a:r>
            </a:p>
          </p:txBody>
        </p:sp>
      </p:grpSp>
      <p:grpSp>
        <p:nvGrpSpPr>
          <p:cNvPr id="49" name="Gruppo 48">
            <a:extLst>
              <a:ext uri="{FF2B5EF4-FFF2-40B4-BE49-F238E27FC236}">
                <a16:creationId xmlns:a16="http://schemas.microsoft.com/office/drawing/2014/main" id="{D57EBB00-336C-4036-8E18-AE925053862D}"/>
              </a:ext>
            </a:extLst>
          </p:cNvPr>
          <p:cNvGrpSpPr/>
          <p:nvPr/>
        </p:nvGrpSpPr>
        <p:grpSpPr>
          <a:xfrm>
            <a:off x="5962441" y="2781623"/>
            <a:ext cx="866660" cy="974993"/>
            <a:chOff x="1228562" y="1259901"/>
            <a:chExt cx="1672393" cy="1881443"/>
          </a:xfrm>
        </p:grpSpPr>
        <p:grpSp>
          <p:nvGrpSpPr>
            <p:cNvPr id="50" name="Gruppo 49">
              <a:extLst>
                <a:ext uri="{FF2B5EF4-FFF2-40B4-BE49-F238E27FC236}">
                  <a16:creationId xmlns:a16="http://schemas.microsoft.com/office/drawing/2014/main" id="{227C62FC-019D-48B1-9AD0-0F04A4127798}"/>
                </a:ext>
              </a:extLst>
            </p:cNvPr>
            <p:cNvGrpSpPr/>
            <p:nvPr/>
          </p:nvGrpSpPr>
          <p:grpSpPr>
            <a:xfrm>
              <a:off x="1228562" y="1259901"/>
              <a:ext cx="1672393" cy="1881443"/>
              <a:chOff x="1373686" y="1423167"/>
              <a:chExt cx="1382143" cy="1554911"/>
            </a:xfrm>
          </p:grpSpPr>
          <p:sp>
            <p:nvSpPr>
              <p:cNvPr id="53" name="Figura a mano libera 49">
                <a:extLst>
                  <a:ext uri="{FF2B5EF4-FFF2-40B4-BE49-F238E27FC236}">
                    <a16:creationId xmlns:a16="http://schemas.microsoft.com/office/drawing/2014/main" id="{33FBCFB9-6594-43E5-88E3-78A891857256}"/>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54" name="Figura a mano libera 50">
                <a:extLst>
                  <a:ext uri="{FF2B5EF4-FFF2-40B4-BE49-F238E27FC236}">
                    <a16:creationId xmlns:a16="http://schemas.microsoft.com/office/drawing/2014/main" id="{A9647414-7A72-4AA7-88E8-39883C25C02B}"/>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a:p>
            </p:txBody>
          </p:sp>
          <p:sp>
            <p:nvSpPr>
              <p:cNvPr id="55" name="Figura a mano libera 51">
                <a:extLst>
                  <a:ext uri="{FF2B5EF4-FFF2-40B4-BE49-F238E27FC236}">
                    <a16:creationId xmlns:a16="http://schemas.microsoft.com/office/drawing/2014/main" id="{C2DAF8B7-CCBF-42AD-A43E-8962802D3303}"/>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56" name="Figura a mano libera 52">
                <a:extLst>
                  <a:ext uri="{FF2B5EF4-FFF2-40B4-BE49-F238E27FC236}">
                    <a16:creationId xmlns:a16="http://schemas.microsoft.com/office/drawing/2014/main" id="{04869964-0974-4F2A-987F-12CEB939E963}"/>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51" name="Rectangle 239">
              <a:extLst>
                <a:ext uri="{FF2B5EF4-FFF2-40B4-BE49-F238E27FC236}">
                  <a16:creationId xmlns:a16="http://schemas.microsoft.com/office/drawing/2014/main" id="{A1E61794-E22A-4104-ADBD-CC0D49F42B98}"/>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JUNE</a:t>
              </a:r>
            </a:p>
          </p:txBody>
        </p:sp>
        <p:sp>
          <p:nvSpPr>
            <p:cNvPr id="52" name="Rectangle 239">
              <a:extLst>
                <a:ext uri="{FF2B5EF4-FFF2-40B4-BE49-F238E27FC236}">
                  <a16:creationId xmlns:a16="http://schemas.microsoft.com/office/drawing/2014/main" id="{745D7DF8-7243-4F32-ABFD-207241C685A1}"/>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05</a:t>
              </a:r>
            </a:p>
          </p:txBody>
        </p:sp>
      </p:grpSp>
      <p:sp>
        <p:nvSpPr>
          <p:cNvPr id="57" name="Rectangle 36">
            <a:extLst>
              <a:ext uri="{FF2B5EF4-FFF2-40B4-BE49-F238E27FC236}">
                <a16:creationId xmlns:a16="http://schemas.microsoft.com/office/drawing/2014/main" id="{E408B1F3-3E1C-4414-A40F-9B4DEF9A3570}"/>
              </a:ext>
            </a:extLst>
          </p:cNvPr>
          <p:cNvSpPr/>
          <p:nvPr/>
        </p:nvSpPr>
        <p:spPr>
          <a:xfrm>
            <a:off x="5905880" y="3886200"/>
            <a:ext cx="1158300"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2 potential purchasers </a:t>
            </a:r>
            <a:r>
              <a:rPr lang="en-US" sz="1320" b="1" dirty="0">
                <a:solidFill>
                  <a:schemeClr val="tx1"/>
                </a:solidFill>
                <a:latin typeface="Arial" panose="020B0604020202020204" pitchFamily="34" charset="0"/>
                <a:cs typeface="Arial" panose="020B0604020202020204" pitchFamily="34" charset="0"/>
                <a:sym typeface="Arial"/>
              </a:rPr>
              <a:t>access VDR </a:t>
            </a:r>
            <a:r>
              <a:rPr lang="en-US" sz="1320" dirty="0">
                <a:solidFill>
                  <a:schemeClr val="tx1"/>
                </a:solidFill>
                <a:latin typeface="Arial" panose="020B0604020202020204" pitchFamily="34" charset="0"/>
                <a:cs typeface="Arial" panose="020B0604020202020204" pitchFamily="34" charset="0"/>
                <a:sym typeface="Arial"/>
              </a:rPr>
              <a:t>and receive </a:t>
            </a:r>
            <a:r>
              <a:rPr lang="en-US" sz="1320" b="1" dirty="0">
                <a:solidFill>
                  <a:schemeClr val="tx1"/>
                </a:solidFill>
                <a:latin typeface="Arial" panose="020B0604020202020204" pitchFamily="34" charset="0"/>
                <a:cs typeface="Arial" panose="020B0604020202020204" pitchFamily="34" charset="0"/>
                <a:sym typeface="Arial"/>
              </a:rPr>
              <a:t>sale documents</a:t>
            </a:r>
          </a:p>
          <a:p>
            <a:pPr algn="ctr" defTabSz="565752">
              <a:defRPr/>
            </a:pPr>
            <a:r>
              <a:rPr lang="en-US" sz="1320" dirty="0">
                <a:solidFill>
                  <a:schemeClr val="tx1"/>
                </a:solidFill>
                <a:latin typeface="Arial" panose="020B0604020202020204" pitchFamily="34" charset="0"/>
                <a:cs typeface="Arial" panose="020B0604020202020204" pitchFamily="34" charset="0"/>
                <a:sym typeface="Arial"/>
              </a:rPr>
              <a:t>(sale process letter)</a:t>
            </a:r>
          </a:p>
        </p:txBody>
      </p:sp>
      <p:sp>
        <p:nvSpPr>
          <p:cNvPr id="58" name="Rectangle 36">
            <a:extLst>
              <a:ext uri="{FF2B5EF4-FFF2-40B4-BE49-F238E27FC236}">
                <a16:creationId xmlns:a16="http://schemas.microsoft.com/office/drawing/2014/main" id="{2C45D01A-DD45-45C8-868D-AFBD8BB0414E}"/>
              </a:ext>
            </a:extLst>
          </p:cNvPr>
          <p:cNvSpPr/>
          <p:nvPr/>
        </p:nvSpPr>
        <p:spPr>
          <a:xfrm>
            <a:off x="7238657" y="3870684"/>
            <a:ext cx="1158300"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b="1" dirty="0">
                <a:solidFill>
                  <a:schemeClr val="tx1"/>
                </a:solidFill>
                <a:latin typeface="Arial" panose="020B0604020202020204" pitchFamily="34" charset="0"/>
                <a:cs typeface="Arial" panose="020B0604020202020204" pitchFamily="34" charset="0"/>
                <a:sym typeface="Arial"/>
              </a:rPr>
              <a:t>ECB FOLTF assessment</a:t>
            </a:r>
          </a:p>
          <a:p>
            <a:pPr algn="ctr" defTabSz="565752">
              <a:defRPr/>
            </a:pPr>
            <a:endParaRPr lang="en-US" sz="1320" b="1"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b="1" dirty="0">
                <a:solidFill>
                  <a:schemeClr val="tx1"/>
                </a:solidFill>
                <a:latin typeface="Arial" panose="020B0604020202020204" pitchFamily="34" charset="0"/>
                <a:cs typeface="Arial" panose="020B0604020202020204" pitchFamily="34" charset="0"/>
                <a:sym typeface="Arial"/>
              </a:rPr>
              <a:t>Board of BPE </a:t>
            </a:r>
            <a:r>
              <a:rPr lang="en-US" sz="1320" dirty="0">
                <a:solidFill>
                  <a:schemeClr val="tx1"/>
                </a:solidFill>
                <a:latin typeface="Arial" panose="020B0604020202020204" pitchFamily="34" charset="0"/>
                <a:cs typeface="Arial" panose="020B0604020202020204" pitchFamily="34" charset="0"/>
                <a:sym typeface="Arial"/>
              </a:rPr>
              <a:t>informed ECB it was FOLTF</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b="1" dirty="0">
                <a:solidFill>
                  <a:schemeClr val="tx1"/>
                </a:solidFill>
                <a:latin typeface="Arial" panose="020B0604020202020204" pitchFamily="34" charset="0"/>
                <a:cs typeface="Arial" panose="020B0604020202020204" pitchFamily="34" charset="0"/>
                <a:sym typeface="Arial"/>
              </a:rPr>
              <a:t>Valuation 2</a:t>
            </a:r>
            <a:r>
              <a:rPr lang="en-US" sz="1320" dirty="0">
                <a:solidFill>
                  <a:schemeClr val="tx1"/>
                </a:solidFill>
                <a:latin typeface="Arial" panose="020B0604020202020204" pitchFamily="34" charset="0"/>
                <a:cs typeface="Arial" panose="020B0604020202020204" pitchFamily="34" charset="0"/>
                <a:sym typeface="Arial"/>
              </a:rPr>
              <a:t> </a:t>
            </a:r>
            <a:r>
              <a:rPr lang="en-GB" sz="1320" dirty="0">
                <a:solidFill>
                  <a:schemeClr val="tx1"/>
                </a:solidFill>
                <a:latin typeface="Arial" panose="020B0604020202020204" pitchFamily="34" charset="0"/>
                <a:cs typeface="Arial" panose="020B0604020202020204" pitchFamily="34" charset="0"/>
                <a:sym typeface="Arial"/>
              </a:rPr>
              <a:t>finalised</a:t>
            </a:r>
          </a:p>
        </p:txBody>
      </p:sp>
      <p:grpSp>
        <p:nvGrpSpPr>
          <p:cNvPr id="59" name="Gruppo 58">
            <a:extLst>
              <a:ext uri="{FF2B5EF4-FFF2-40B4-BE49-F238E27FC236}">
                <a16:creationId xmlns:a16="http://schemas.microsoft.com/office/drawing/2014/main" id="{F1AFFAA0-17A5-495B-8AA0-0BAED07116FE}"/>
              </a:ext>
            </a:extLst>
          </p:cNvPr>
          <p:cNvGrpSpPr/>
          <p:nvPr/>
        </p:nvGrpSpPr>
        <p:grpSpPr>
          <a:xfrm>
            <a:off x="7338690" y="2777498"/>
            <a:ext cx="866660" cy="974993"/>
            <a:chOff x="1228562" y="1259901"/>
            <a:chExt cx="1672393" cy="1881443"/>
          </a:xfrm>
        </p:grpSpPr>
        <p:grpSp>
          <p:nvGrpSpPr>
            <p:cNvPr id="60" name="Gruppo 59">
              <a:extLst>
                <a:ext uri="{FF2B5EF4-FFF2-40B4-BE49-F238E27FC236}">
                  <a16:creationId xmlns:a16="http://schemas.microsoft.com/office/drawing/2014/main" id="{0ED37F87-09CB-4EAC-BFE8-93C64E9D85EA}"/>
                </a:ext>
              </a:extLst>
            </p:cNvPr>
            <p:cNvGrpSpPr/>
            <p:nvPr/>
          </p:nvGrpSpPr>
          <p:grpSpPr>
            <a:xfrm>
              <a:off x="1228562" y="1259901"/>
              <a:ext cx="1672393" cy="1881443"/>
              <a:chOff x="1373686" y="1423167"/>
              <a:chExt cx="1382143" cy="1554911"/>
            </a:xfrm>
          </p:grpSpPr>
          <p:sp>
            <p:nvSpPr>
              <p:cNvPr id="63" name="Figura a mano libera 49">
                <a:extLst>
                  <a:ext uri="{FF2B5EF4-FFF2-40B4-BE49-F238E27FC236}">
                    <a16:creationId xmlns:a16="http://schemas.microsoft.com/office/drawing/2014/main" id="{318B793A-6FE3-48E4-95B6-1447ED578E8A}"/>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64" name="Figura a mano libera 50">
                <a:extLst>
                  <a:ext uri="{FF2B5EF4-FFF2-40B4-BE49-F238E27FC236}">
                    <a16:creationId xmlns:a16="http://schemas.microsoft.com/office/drawing/2014/main" id="{6802CE39-47D2-422B-899B-FBC7D709FEAB}"/>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a:p>
            </p:txBody>
          </p:sp>
          <p:sp>
            <p:nvSpPr>
              <p:cNvPr id="65" name="Figura a mano libera 51">
                <a:extLst>
                  <a:ext uri="{FF2B5EF4-FFF2-40B4-BE49-F238E27FC236}">
                    <a16:creationId xmlns:a16="http://schemas.microsoft.com/office/drawing/2014/main" id="{457C615F-C283-4F49-BA35-C883A58C5888}"/>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66" name="Figura a mano libera 52">
                <a:extLst>
                  <a:ext uri="{FF2B5EF4-FFF2-40B4-BE49-F238E27FC236}">
                    <a16:creationId xmlns:a16="http://schemas.microsoft.com/office/drawing/2014/main" id="{9CFAADCD-241F-4D82-AC84-A42956B25032}"/>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61" name="Rectangle 239">
              <a:extLst>
                <a:ext uri="{FF2B5EF4-FFF2-40B4-BE49-F238E27FC236}">
                  <a16:creationId xmlns:a16="http://schemas.microsoft.com/office/drawing/2014/main" id="{8133E0E8-7DEA-4D14-800E-BBF6FCD5088C}"/>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JUNE</a:t>
              </a:r>
            </a:p>
          </p:txBody>
        </p:sp>
        <p:sp>
          <p:nvSpPr>
            <p:cNvPr id="62" name="Rectangle 239">
              <a:extLst>
                <a:ext uri="{FF2B5EF4-FFF2-40B4-BE49-F238E27FC236}">
                  <a16:creationId xmlns:a16="http://schemas.microsoft.com/office/drawing/2014/main" id="{B2E460BC-94D4-48B3-A354-F38D1F161C61}"/>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06</a:t>
              </a:r>
            </a:p>
          </p:txBody>
        </p:sp>
      </p:grpSp>
      <p:sp>
        <p:nvSpPr>
          <p:cNvPr id="67" name="Rectangle 36">
            <a:extLst>
              <a:ext uri="{FF2B5EF4-FFF2-40B4-BE49-F238E27FC236}">
                <a16:creationId xmlns:a16="http://schemas.microsoft.com/office/drawing/2014/main" id="{9ADD633E-B5ED-4350-8F46-1433AE0F9965}"/>
              </a:ext>
            </a:extLst>
          </p:cNvPr>
          <p:cNvSpPr/>
          <p:nvPr/>
        </p:nvSpPr>
        <p:spPr>
          <a:xfrm>
            <a:off x="8550257" y="3870684"/>
            <a:ext cx="1231471" cy="2168351"/>
          </a:xfrm>
          <a:prstGeom prst="rect">
            <a:avLst/>
          </a:prstGeom>
          <a:solidFill>
            <a:schemeClr val="bg1"/>
          </a:solidFill>
          <a:ln>
            <a:noFill/>
          </a:ln>
          <a:effectLst>
            <a:outerShdw blurRad="4445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5752">
              <a:defRPr/>
            </a:pPr>
            <a:r>
              <a:rPr lang="en-US" sz="1320" b="1" dirty="0">
                <a:solidFill>
                  <a:schemeClr val="tx1"/>
                </a:solidFill>
                <a:latin typeface="Arial" panose="020B0604020202020204" pitchFamily="34" charset="0"/>
                <a:cs typeface="Arial" panose="020B0604020202020204" pitchFamily="34" charset="0"/>
                <a:sym typeface="Arial"/>
              </a:rPr>
              <a:t>1 binding offer: € 1 (Santander)</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b="1" dirty="0">
                <a:solidFill>
                  <a:schemeClr val="tx1"/>
                </a:solidFill>
                <a:latin typeface="Arial" panose="020B0604020202020204" pitchFamily="34" charset="0"/>
                <a:cs typeface="Arial" panose="020B0604020202020204" pitchFamily="34" charset="0"/>
                <a:sym typeface="Arial"/>
              </a:rPr>
              <a:t>SRB adopts resolution scheme</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a:p>
            <a:pPr algn="ctr" defTabSz="565752">
              <a:defRPr/>
            </a:pPr>
            <a:r>
              <a:rPr lang="en-US" sz="1320" b="1" dirty="0">
                <a:solidFill>
                  <a:schemeClr val="tx1"/>
                </a:solidFill>
                <a:latin typeface="Arial" panose="020B0604020202020204" pitchFamily="34" charset="0"/>
                <a:cs typeface="Arial" panose="020B0604020202020204" pitchFamily="34" charset="0"/>
                <a:sym typeface="Arial"/>
              </a:rPr>
              <a:t>EC endorsement</a:t>
            </a:r>
          </a:p>
          <a:p>
            <a:pPr algn="ctr" defTabSz="565752">
              <a:defRPr/>
            </a:pPr>
            <a:endParaRPr lang="en-US" sz="1320" dirty="0">
              <a:solidFill>
                <a:schemeClr val="tx1"/>
              </a:solidFill>
              <a:latin typeface="Arial" panose="020B0604020202020204" pitchFamily="34" charset="0"/>
              <a:cs typeface="Arial" panose="020B0604020202020204" pitchFamily="34" charset="0"/>
              <a:sym typeface="Arial"/>
            </a:endParaRPr>
          </a:p>
        </p:txBody>
      </p:sp>
      <p:grpSp>
        <p:nvGrpSpPr>
          <p:cNvPr id="68" name="Gruppo 67">
            <a:extLst>
              <a:ext uri="{FF2B5EF4-FFF2-40B4-BE49-F238E27FC236}">
                <a16:creationId xmlns:a16="http://schemas.microsoft.com/office/drawing/2014/main" id="{3A872902-5DF9-4822-85F4-4136E8BEA493}"/>
              </a:ext>
            </a:extLst>
          </p:cNvPr>
          <p:cNvGrpSpPr/>
          <p:nvPr/>
        </p:nvGrpSpPr>
        <p:grpSpPr>
          <a:xfrm>
            <a:off x="8645417" y="2784834"/>
            <a:ext cx="866660" cy="974993"/>
            <a:chOff x="1228562" y="1259901"/>
            <a:chExt cx="1672393" cy="1881443"/>
          </a:xfrm>
        </p:grpSpPr>
        <p:grpSp>
          <p:nvGrpSpPr>
            <p:cNvPr id="69" name="Gruppo 68">
              <a:extLst>
                <a:ext uri="{FF2B5EF4-FFF2-40B4-BE49-F238E27FC236}">
                  <a16:creationId xmlns:a16="http://schemas.microsoft.com/office/drawing/2014/main" id="{E8C08F72-BA9C-4AF5-9BDF-840DB24FD9FD}"/>
                </a:ext>
              </a:extLst>
            </p:cNvPr>
            <p:cNvGrpSpPr/>
            <p:nvPr/>
          </p:nvGrpSpPr>
          <p:grpSpPr>
            <a:xfrm>
              <a:off x="1228562" y="1259901"/>
              <a:ext cx="1672393" cy="1881443"/>
              <a:chOff x="1373686" y="1423167"/>
              <a:chExt cx="1382143" cy="1554911"/>
            </a:xfrm>
          </p:grpSpPr>
          <p:sp>
            <p:nvSpPr>
              <p:cNvPr id="72" name="Figura a mano libera 49">
                <a:extLst>
                  <a:ext uri="{FF2B5EF4-FFF2-40B4-BE49-F238E27FC236}">
                    <a16:creationId xmlns:a16="http://schemas.microsoft.com/office/drawing/2014/main" id="{AD194B60-3BE5-458C-81A5-237620B7DA0F}"/>
                  </a:ext>
                </a:extLst>
              </p:cNvPr>
              <p:cNvSpPr/>
              <p:nvPr/>
            </p:nvSpPr>
            <p:spPr>
              <a:xfrm>
                <a:off x="1373686" y="1922993"/>
                <a:ext cx="1382143" cy="1055085"/>
              </a:xfrm>
              <a:custGeom>
                <a:avLst/>
                <a:gdLst>
                  <a:gd name="connsiteX0" fmla="*/ 3086100 w 3086100"/>
                  <a:gd name="connsiteY0" fmla="*/ 165545 h 2355832"/>
                  <a:gd name="connsiteX1" fmla="*/ 3086100 w 3086100"/>
                  <a:gd name="connsiteY1" fmla="*/ 1920477 h 2355832"/>
                  <a:gd name="connsiteX2" fmla="*/ 2650744 w 3086100"/>
                  <a:gd name="connsiteY2" fmla="*/ 2355833 h 2355832"/>
                  <a:gd name="connsiteX3" fmla="*/ 435356 w 3086100"/>
                  <a:gd name="connsiteY3" fmla="*/ 2355833 h 2355832"/>
                  <a:gd name="connsiteX4" fmla="*/ 0 w 3086100"/>
                  <a:gd name="connsiteY4" fmla="*/ 1920477 h 2355832"/>
                  <a:gd name="connsiteX5" fmla="*/ 0 w 3086100"/>
                  <a:gd name="connsiteY5" fmla="*/ 165545 h 2355832"/>
                  <a:gd name="connsiteX6" fmla="*/ 0 w 3086100"/>
                  <a:gd name="connsiteY6" fmla="*/ 17413 h 2355832"/>
                  <a:gd name="connsiteX7" fmla="*/ 3086100 w 3086100"/>
                  <a:gd name="connsiteY7" fmla="*/ 17413 h 2355832"/>
                  <a:gd name="connsiteX8" fmla="*/ 3086100 w 3086100"/>
                  <a:gd name="connsiteY8" fmla="*/ 165545 h 235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355832">
                    <a:moveTo>
                      <a:pt x="3086100" y="165545"/>
                    </a:moveTo>
                    <a:lnTo>
                      <a:pt x="3086100" y="1920477"/>
                    </a:lnTo>
                    <a:cubicBezTo>
                      <a:pt x="3086100" y="2160915"/>
                      <a:pt x="2891182" y="2355833"/>
                      <a:pt x="2650744" y="2355833"/>
                    </a:cubicBezTo>
                    <a:lnTo>
                      <a:pt x="435356" y="2355833"/>
                    </a:lnTo>
                    <a:cubicBezTo>
                      <a:pt x="194918" y="2355833"/>
                      <a:pt x="0" y="2160915"/>
                      <a:pt x="0" y="1920477"/>
                    </a:cubicBezTo>
                    <a:lnTo>
                      <a:pt x="0" y="165545"/>
                    </a:lnTo>
                    <a:lnTo>
                      <a:pt x="0" y="17413"/>
                    </a:lnTo>
                    <a:lnTo>
                      <a:pt x="3086100" y="17413"/>
                    </a:lnTo>
                    <a:cubicBezTo>
                      <a:pt x="3086100" y="17413"/>
                      <a:pt x="3086100" y="-74893"/>
                      <a:pt x="3086100" y="165545"/>
                    </a:cubicBezTo>
                  </a:path>
                </a:pathLst>
              </a:custGeom>
              <a:solidFill>
                <a:srgbClr val="FFFFFF"/>
              </a:solidFill>
              <a:ln w="1029" cap="flat">
                <a:noFill/>
                <a:prstDash val="solid"/>
                <a:miter/>
              </a:ln>
              <a:effectLst>
                <a:outerShdw blurRad="266700" dist="38100" dir="2700000" algn="tl" rotWithShape="0">
                  <a:prstClr val="black">
                    <a:alpha val="16000"/>
                  </a:prstClr>
                </a:outerShdw>
              </a:effectLst>
            </p:spPr>
            <p:txBody>
              <a:bodyPr rtlCol="0" anchor="ctr"/>
              <a:lstStyle/>
              <a:p>
                <a:endParaRPr lang="it-IT" sz="825"/>
              </a:p>
            </p:txBody>
          </p:sp>
          <p:sp>
            <p:nvSpPr>
              <p:cNvPr id="73" name="Figura a mano libera 50">
                <a:extLst>
                  <a:ext uri="{FF2B5EF4-FFF2-40B4-BE49-F238E27FC236}">
                    <a16:creationId xmlns:a16="http://schemas.microsoft.com/office/drawing/2014/main" id="{0CADF3E4-76C3-49BD-B0FB-FAB8DF8BA84A}"/>
                  </a:ext>
                </a:extLst>
              </p:cNvPr>
              <p:cNvSpPr/>
              <p:nvPr/>
            </p:nvSpPr>
            <p:spPr>
              <a:xfrm>
                <a:off x="1373686" y="1595935"/>
                <a:ext cx="1382143" cy="482534"/>
              </a:xfrm>
              <a:custGeom>
                <a:avLst/>
                <a:gdLst>
                  <a:gd name="connsiteX0" fmla="*/ 2650744 w 3086100"/>
                  <a:gd name="connsiteY0" fmla="*/ 0 h 925644"/>
                  <a:gd name="connsiteX1" fmla="*/ 435356 w 3086100"/>
                  <a:gd name="connsiteY1" fmla="*/ 0 h 925644"/>
                  <a:gd name="connsiteX2" fmla="*/ 0 w 3086100"/>
                  <a:gd name="connsiteY2" fmla="*/ 435356 h 925644"/>
                  <a:gd name="connsiteX3" fmla="*/ 0 w 3086100"/>
                  <a:gd name="connsiteY3" fmla="*/ 925645 h 925644"/>
                  <a:gd name="connsiteX4" fmla="*/ 3086100 w 3086100"/>
                  <a:gd name="connsiteY4" fmla="*/ 925645 h 925644"/>
                  <a:gd name="connsiteX5" fmla="*/ 3086100 w 3086100"/>
                  <a:gd name="connsiteY5" fmla="*/ 435356 h 925644"/>
                  <a:gd name="connsiteX6" fmla="*/ 2650744 w 3086100"/>
                  <a:gd name="connsiteY6" fmla="*/ 0 h 925644"/>
                  <a:gd name="connsiteX7" fmla="*/ 642938 w 3086100"/>
                  <a:gd name="connsiteY7" fmla="*/ 472328 h 925644"/>
                  <a:gd name="connsiteX8" fmla="*/ 480588 w 3086100"/>
                  <a:gd name="connsiteY8" fmla="*/ 309978 h 925644"/>
                  <a:gd name="connsiteX9" fmla="*/ 642938 w 3086100"/>
                  <a:gd name="connsiteY9" fmla="*/ 147629 h 925644"/>
                  <a:gd name="connsiteX10" fmla="*/ 805287 w 3086100"/>
                  <a:gd name="connsiteY10" fmla="*/ 309978 h 925644"/>
                  <a:gd name="connsiteX11" fmla="*/ 642938 w 3086100"/>
                  <a:gd name="connsiteY11" fmla="*/ 472328 h 925644"/>
                  <a:gd name="connsiteX12" fmla="*/ 2443163 w 3086100"/>
                  <a:gd name="connsiteY12" fmla="*/ 472328 h 925644"/>
                  <a:gd name="connsiteX13" fmla="*/ 2280813 w 3086100"/>
                  <a:gd name="connsiteY13" fmla="*/ 309978 h 925644"/>
                  <a:gd name="connsiteX14" fmla="*/ 2443163 w 3086100"/>
                  <a:gd name="connsiteY14" fmla="*/ 147629 h 925644"/>
                  <a:gd name="connsiteX15" fmla="*/ 2605512 w 3086100"/>
                  <a:gd name="connsiteY15" fmla="*/ 309978 h 925644"/>
                  <a:gd name="connsiteX16" fmla="*/ 2443163 w 3086100"/>
                  <a:gd name="connsiteY16" fmla="*/ 472328 h 925644"/>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925645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63387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63389"/>
                  <a:gd name="connsiteX1" fmla="*/ 435356 w 3086100"/>
                  <a:gd name="connsiteY1" fmla="*/ 0 h 1063389"/>
                  <a:gd name="connsiteX2" fmla="*/ 0 w 3086100"/>
                  <a:gd name="connsiteY2" fmla="*/ 435356 h 1063389"/>
                  <a:gd name="connsiteX3" fmla="*/ 0 w 3086100"/>
                  <a:gd name="connsiteY3" fmla="*/ 1063389 h 1063389"/>
                  <a:gd name="connsiteX4" fmla="*/ 3086100 w 3086100"/>
                  <a:gd name="connsiteY4" fmla="*/ 1046170 h 1063389"/>
                  <a:gd name="connsiteX5" fmla="*/ 3086100 w 3086100"/>
                  <a:gd name="connsiteY5" fmla="*/ 435356 h 1063389"/>
                  <a:gd name="connsiteX6" fmla="*/ 2650744 w 3086100"/>
                  <a:gd name="connsiteY6" fmla="*/ 0 h 1063389"/>
                  <a:gd name="connsiteX7" fmla="*/ 642938 w 3086100"/>
                  <a:gd name="connsiteY7" fmla="*/ 472328 h 1063389"/>
                  <a:gd name="connsiteX8" fmla="*/ 480588 w 3086100"/>
                  <a:gd name="connsiteY8" fmla="*/ 309978 h 1063389"/>
                  <a:gd name="connsiteX9" fmla="*/ 642938 w 3086100"/>
                  <a:gd name="connsiteY9" fmla="*/ 147629 h 1063389"/>
                  <a:gd name="connsiteX10" fmla="*/ 805287 w 3086100"/>
                  <a:gd name="connsiteY10" fmla="*/ 309978 h 1063389"/>
                  <a:gd name="connsiteX11" fmla="*/ 642938 w 3086100"/>
                  <a:gd name="connsiteY11" fmla="*/ 472328 h 1063389"/>
                  <a:gd name="connsiteX12" fmla="*/ 2443163 w 3086100"/>
                  <a:gd name="connsiteY12" fmla="*/ 472328 h 1063389"/>
                  <a:gd name="connsiteX13" fmla="*/ 2280813 w 3086100"/>
                  <a:gd name="connsiteY13" fmla="*/ 309978 h 1063389"/>
                  <a:gd name="connsiteX14" fmla="*/ 2443163 w 3086100"/>
                  <a:gd name="connsiteY14" fmla="*/ 147629 h 1063389"/>
                  <a:gd name="connsiteX15" fmla="*/ 2605512 w 3086100"/>
                  <a:gd name="connsiteY15" fmla="*/ 309978 h 1063389"/>
                  <a:gd name="connsiteX16" fmla="*/ 2443163 w 3086100"/>
                  <a:gd name="connsiteY16" fmla="*/ 472328 h 1063389"/>
                  <a:gd name="connsiteX0" fmla="*/ 2650744 w 3086100"/>
                  <a:gd name="connsiteY0" fmla="*/ 0 h 1098249"/>
                  <a:gd name="connsiteX1" fmla="*/ 435356 w 3086100"/>
                  <a:gd name="connsiteY1" fmla="*/ 0 h 1098249"/>
                  <a:gd name="connsiteX2" fmla="*/ 0 w 3086100"/>
                  <a:gd name="connsiteY2" fmla="*/ 435356 h 1098249"/>
                  <a:gd name="connsiteX3" fmla="*/ 0 w 3086100"/>
                  <a:gd name="connsiteY3" fmla="*/ 1063389 h 1098249"/>
                  <a:gd name="connsiteX4" fmla="*/ 3075683 w 3086100"/>
                  <a:gd name="connsiteY4" fmla="*/ 1098249 h 1098249"/>
                  <a:gd name="connsiteX5" fmla="*/ 3086100 w 3086100"/>
                  <a:gd name="connsiteY5" fmla="*/ 435356 h 1098249"/>
                  <a:gd name="connsiteX6" fmla="*/ 2650744 w 3086100"/>
                  <a:gd name="connsiteY6" fmla="*/ 0 h 1098249"/>
                  <a:gd name="connsiteX7" fmla="*/ 642938 w 3086100"/>
                  <a:gd name="connsiteY7" fmla="*/ 472328 h 1098249"/>
                  <a:gd name="connsiteX8" fmla="*/ 480588 w 3086100"/>
                  <a:gd name="connsiteY8" fmla="*/ 309978 h 1098249"/>
                  <a:gd name="connsiteX9" fmla="*/ 642938 w 3086100"/>
                  <a:gd name="connsiteY9" fmla="*/ 147629 h 1098249"/>
                  <a:gd name="connsiteX10" fmla="*/ 805287 w 3086100"/>
                  <a:gd name="connsiteY10" fmla="*/ 309978 h 1098249"/>
                  <a:gd name="connsiteX11" fmla="*/ 642938 w 3086100"/>
                  <a:gd name="connsiteY11" fmla="*/ 472328 h 1098249"/>
                  <a:gd name="connsiteX12" fmla="*/ 2443163 w 3086100"/>
                  <a:gd name="connsiteY12" fmla="*/ 472328 h 1098249"/>
                  <a:gd name="connsiteX13" fmla="*/ 2280813 w 3086100"/>
                  <a:gd name="connsiteY13" fmla="*/ 309978 h 1098249"/>
                  <a:gd name="connsiteX14" fmla="*/ 2443163 w 3086100"/>
                  <a:gd name="connsiteY14" fmla="*/ 147629 h 1098249"/>
                  <a:gd name="connsiteX15" fmla="*/ 2605512 w 3086100"/>
                  <a:gd name="connsiteY15" fmla="*/ 309978 h 1098249"/>
                  <a:gd name="connsiteX16" fmla="*/ 2443163 w 3086100"/>
                  <a:gd name="connsiteY16" fmla="*/ 472328 h 1098249"/>
                  <a:gd name="connsiteX0" fmla="*/ 2650744 w 3086100"/>
                  <a:gd name="connsiteY0" fmla="*/ 0 h 1077417"/>
                  <a:gd name="connsiteX1" fmla="*/ 435356 w 3086100"/>
                  <a:gd name="connsiteY1" fmla="*/ 0 h 1077417"/>
                  <a:gd name="connsiteX2" fmla="*/ 0 w 3086100"/>
                  <a:gd name="connsiteY2" fmla="*/ 435356 h 1077417"/>
                  <a:gd name="connsiteX3" fmla="*/ 0 w 3086100"/>
                  <a:gd name="connsiteY3" fmla="*/ 1063389 h 1077417"/>
                  <a:gd name="connsiteX4" fmla="*/ 3075683 w 3086100"/>
                  <a:gd name="connsiteY4" fmla="*/ 1077417 h 1077417"/>
                  <a:gd name="connsiteX5" fmla="*/ 3086100 w 3086100"/>
                  <a:gd name="connsiteY5" fmla="*/ 435356 h 1077417"/>
                  <a:gd name="connsiteX6" fmla="*/ 2650744 w 3086100"/>
                  <a:gd name="connsiteY6" fmla="*/ 0 h 1077417"/>
                  <a:gd name="connsiteX7" fmla="*/ 642938 w 3086100"/>
                  <a:gd name="connsiteY7" fmla="*/ 472328 h 1077417"/>
                  <a:gd name="connsiteX8" fmla="*/ 480588 w 3086100"/>
                  <a:gd name="connsiteY8" fmla="*/ 309978 h 1077417"/>
                  <a:gd name="connsiteX9" fmla="*/ 642938 w 3086100"/>
                  <a:gd name="connsiteY9" fmla="*/ 147629 h 1077417"/>
                  <a:gd name="connsiteX10" fmla="*/ 805287 w 3086100"/>
                  <a:gd name="connsiteY10" fmla="*/ 309978 h 1077417"/>
                  <a:gd name="connsiteX11" fmla="*/ 642938 w 3086100"/>
                  <a:gd name="connsiteY11" fmla="*/ 472328 h 1077417"/>
                  <a:gd name="connsiteX12" fmla="*/ 2443163 w 3086100"/>
                  <a:gd name="connsiteY12" fmla="*/ 472328 h 1077417"/>
                  <a:gd name="connsiteX13" fmla="*/ 2280813 w 3086100"/>
                  <a:gd name="connsiteY13" fmla="*/ 309978 h 1077417"/>
                  <a:gd name="connsiteX14" fmla="*/ 2443163 w 3086100"/>
                  <a:gd name="connsiteY14" fmla="*/ 147629 h 1077417"/>
                  <a:gd name="connsiteX15" fmla="*/ 2605512 w 3086100"/>
                  <a:gd name="connsiteY15" fmla="*/ 309978 h 1077417"/>
                  <a:gd name="connsiteX16" fmla="*/ 2443163 w 3086100"/>
                  <a:gd name="connsiteY16" fmla="*/ 472328 h 10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0" h="1077417">
                    <a:moveTo>
                      <a:pt x="2650744" y="0"/>
                    </a:moveTo>
                    <a:lnTo>
                      <a:pt x="435356" y="0"/>
                    </a:lnTo>
                    <a:cubicBezTo>
                      <a:pt x="194918" y="0"/>
                      <a:pt x="0" y="194918"/>
                      <a:pt x="0" y="435356"/>
                    </a:cubicBezTo>
                    <a:lnTo>
                      <a:pt x="0" y="1063389"/>
                    </a:lnTo>
                    <a:lnTo>
                      <a:pt x="3075683" y="1077417"/>
                    </a:lnTo>
                    <a:lnTo>
                      <a:pt x="3086100" y="435356"/>
                    </a:lnTo>
                    <a:cubicBezTo>
                      <a:pt x="3086100" y="194918"/>
                      <a:pt x="2891182" y="0"/>
                      <a:pt x="2650744" y="0"/>
                    </a:cubicBezTo>
                    <a:moveTo>
                      <a:pt x="642938" y="472328"/>
                    </a:moveTo>
                    <a:cubicBezTo>
                      <a:pt x="553276" y="472328"/>
                      <a:pt x="480588" y="399640"/>
                      <a:pt x="480588" y="309978"/>
                    </a:cubicBezTo>
                    <a:cubicBezTo>
                      <a:pt x="480588" y="220317"/>
                      <a:pt x="553276" y="147629"/>
                      <a:pt x="642938" y="147629"/>
                    </a:cubicBezTo>
                    <a:cubicBezTo>
                      <a:pt x="732599" y="147629"/>
                      <a:pt x="805287" y="220317"/>
                      <a:pt x="805287" y="309978"/>
                    </a:cubicBezTo>
                    <a:cubicBezTo>
                      <a:pt x="805287" y="399650"/>
                      <a:pt x="732599" y="472328"/>
                      <a:pt x="642938" y="472328"/>
                    </a:cubicBezTo>
                    <a:moveTo>
                      <a:pt x="2443163" y="472328"/>
                    </a:moveTo>
                    <a:cubicBezTo>
                      <a:pt x="2353501" y="472328"/>
                      <a:pt x="2280813" y="399640"/>
                      <a:pt x="2280813" y="309978"/>
                    </a:cubicBezTo>
                    <a:cubicBezTo>
                      <a:pt x="2280813" y="220317"/>
                      <a:pt x="2353501" y="147629"/>
                      <a:pt x="2443163" y="147629"/>
                    </a:cubicBezTo>
                    <a:cubicBezTo>
                      <a:pt x="2532824" y="147629"/>
                      <a:pt x="2605512" y="220317"/>
                      <a:pt x="2605512" y="309978"/>
                    </a:cubicBezTo>
                    <a:cubicBezTo>
                      <a:pt x="2605512" y="399650"/>
                      <a:pt x="2532824" y="472328"/>
                      <a:pt x="2443163" y="472328"/>
                    </a:cubicBezTo>
                  </a:path>
                </a:pathLst>
              </a:custGeom>
              <a:solidFill>
                <a:schemeClr val="accent1"/>
              </a:solidFill>
              <a:ln w="1029" cap="flat">
                <a:noFill/>
                <a:prstDash val="solid"/>
                <a:miter/>
              </a:ln>
            </p:spPr>
            <p:txBody>
              <a:bodyPr rtlCol="0" anchor="ctr"/>
              <a:lstStyle/>
              <a:p>
                <a:endParaRPr lang="it-IT" sz="825"/>
              </a:p>
            </p:txBody>
          </p:sp>
          <p:sp>
            <p:nvSpPr>
              <p:cNvPr id="74" name="Figura a mano libera 51">
                <a:extLst>
                  <a:ext uri="{FF2B5EF4-FFF2-40B4-BE49-F238E27FC236}">
                    <a16:creationId xmlns:a16="http://schemas.microsoft.com/office/drawing/2014/main" id="{1C6EC212-7547-4C99-A50D-82521D8BAF43}"/>
                  </a:ext>
                </a:extLst>
              </p:cNvPr>
              <p:cNvSpPr/>
              <p:nvPr/>
            </p:nvSpPr>
            <p:spPr>
              <a:xfrm>
                <a:off x="162016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tlCol="0" anchor="ctr"/>
              <a:lstStyle/>
              <a:p>
                <a:endParaRPr lang="it-IT" sz="825" dirty="0"/>
              </a:p>
            </p:txBody>
          </p:sp>
          <p:sp>
            <p:nvSpPr>
              <p:cNvPr id="75" name="Figura a mano libera 52">
                <a:extLst>
                  <a:ext uri="{FF2B5EF4-FFF2-40B4-BE49-F238E27FC236}">
                    <a16:creationId xmlns:a16="http://schemas.microsoft.com/office/drawing/2014/main" id="{B062208C-AF0E-470B-A05D-FCD6AFBB3AB5}"/>
                  </a:ext>
                </a:extLst>
              </p:cNvPr>
              <p:cNvSpPr/>
              <p:nvPr/>
            </p:nvSpPr>
            <p:spPr>
              <a:xfrm>
                <a:off x="2426418" y="1423167"/>
                <a:ext cx="82929" cy="345536"/>
              </a:xfrm>
              <a:custGeom>
                <a:avLst/>
                <a:gdLst>
                  <a:gd name="connsiteX0" fmla="*/ 92583 w 185166"/>
                  <a:gd name="connsiteY0" fmla="*/ 0 h 771525"/>
                  <a:gd name="connsiteX1" fmla="*/ 92583 w 185166"/>
                  <a:gd name="connsiteY1" fmla="*/ 0 h 771525"/>
                  <a:gd name="connsiteX2" fmla="*/ 0 w 185166"/>
                  <a:gd name="connsiteY2" fmla="*/ 92583 h 771525"/>
                  <a:gd name="connsiteX3" fmla="*/ 0 w 185166"/>
                  <a:gd name="connsiteY3" fmla="*/ 678942 h 771525"/>
                  <a:gd name="connsiteX4" fmla="*/ 92583 w 185166"/>
                  <a:gd name="connsiteY4" fmla="*/ 771525 h 771525"/>
                  <a:gd name="connsiteX5" fmla="*/ 185166 w 185166"/>
                  <a:gd name="connsiteY5" fmla="*/ 678942 h 771525"/>
                  <a:gd name="connsiteX6" fmla="*/ 185166 w 185166"/>
                  <a:gd name="connsiteY6" fmla="*/ 92583 h 771525"/>
                  <a:gd name="connsiteX7" fmla="*/ 92583 w 185166"/>
                  <a:gd name="connsiteY7"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66" h="771525">
                    <a:moveTo>
                      <a:pt x="92583" y="0"/>
                    </a:moveTo>
                    <a:lnTo>
                      <a:pt x="92583" y="0"/>
                    </a:lnTo>
                    <a:cubicBezTo>
                      <a:pt x="41446" y="0"/>
                      <a:pt x="0" y="41446"/>
                      <a:pt x="0" y="92583"/>
                    </a:cubicBezTo>
                    <a:lnTo>
                      <a:pt x="0" y="678942"/>
                    </a:lnTo>
                    <a:cubicBezTo>
                      <a:pt x="0" y="730079"/>
                      <a:pt x="41446" y="771525"/>
                      <a:pt x="92583" y="771525"/>
                    </a:cubicBezTo>
                    <a:cubicBezTo>
                      <a:pt x="143720" y="771525"/>
                      <a:pt x="185166" y="730079"/>
                      <a:pt x="185166" y="678942"/>
                    </a:cubicBezTo>
                    <a:lnTo>
                      <a:pt x="185166" y="92583"/>
                    </a:lnTo>
                    <a:cubicBezTo>
                      <a:pt x="185166" y="41446"/>
                      <a:pt x="143720" y="0"/>
                      <a:pt x="92583" y="0"/>
                    </a:cubicBezTo>
                  </a:path>
                </a:pathLst>
              </a:custGeom>
              <a:gradFill>
                <a:gsLst>
                  <a:gs pos="0">
                    <a:schemeClr val="accent5"/>
                  </a:gs>
                  <a:gs pos="48000">
                    <a:srgbClr val="C7C7C7"/>
                  </a:gs>
                  <a:gs pos="100000">
                    <a:schemeClr val="accent6"/>
                  </a:gs>
                </a:gsLst>
                <a:lin ang="5400000" scaled="0"/>
              </a:gradFill>
              <a:ln w="1029" cap="flat">
                <a:noFill/>
                <a:prstDash val="solid"/>
                <a:miter/>
              </a:ln>
            </p:spPr>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endParaRPr lang="it-IT" sz="825" dirty="0"/>
              </a:p>
            </p:txBody>
          </p:sp>
        </p:grpSp>
        <p:sp>
          <p:nvSpPr>
            <p:cNvPr id="70" name="Rectangle 239">
              <a:extLst>
                <a:ext uri="{FF2B5EF4-FFF2-40B4-BE49-F238E27FC236}">
                  <a16:creationId xmlns:a16="http://schemas.microsoft.com/office/drawing/2014/main" id="{2D62C144-9A70-49C3-B9CA-B78324EB4F29}"/>
                </a:ext>
              </a:extLst>
            </p:cNvPr>
            <p:cNvSpPr/>
            <p:nvPr/>
          </p:nvSpPr>
          <p:spPr>
            <a:xfrm>
              <a:off x="1228564" y="1700930"/>
              <a:ext cx="1672391" cy="435292"/>
            </a:xfrm>
            <a:prstGeom prst="rect">
              <a:avLst/>
            </a:prstGeom>
          </p:spPr>
          <p:txBody>
            <a:bodyPr wrap="square">
              <a:spAutoFit/>
            </a:bodyPr>
            <a:lstStyle/>
            <a:p>
              <a:pPr algn="ctr"/>
              <a:r>
                <a:rPr lang="en-US" sz="866" b="1" dirty="0">
                  <a:solidFill>
                    <a:schemeClr val="bg1"/>
                  </a:solidFill>
                  <a:latin typeface="Arial" panose="020B0604020202020204" pitchFamily="34" charset="0"/>
                  <a:cs typeface="Arial" panose="020B0604020202020204" pitchFamily="34" charset="0"/>
                </a:rPr>
                <a:t>JUNE</a:t>
              </a:r>
            </a:p>
          </p:txBody>
        </p:sp>
        <p:sp>
          <p:nvSpPr>
            <p:cNvPr id="71" name="Rectangle 239">
              <a:extLst>
                <a:ext uri="{FF2B5EF4-FFF2-40B4-BE49-F238E27FC236}">
                  <a16:creationId xmlns:a16="http://schemas.microsoft.com/office/drawing/2014/main" id="{1BBF8C6C-365D-452A-A513-FA126F6D2A96}"/>
                </a:ext>
              </a:extLst>
            </p:cNvPr>
            <p:cNvSpPr/>
            <p:nvPr/>
          </p:nvSpPr>
          <p:spPr>
            <a:xfrm>
              <a:off x="1373687" y="1933235"/>
              <a:ext cx="1382143" cy="1158136"/>
            </a:xfrm>
            <a:prstGeom prst="rect">
              <a:avLst/>
            </a:prstGeom>
          </p:spPr>
          <p:txBody>
            <a:bodyPr wrap="square">
              <a:spAutoFit/>
            </a:bodyPr>
            <a:lstStyle/>
            <a:p>
              <a:pPr algn="ctr"/>
              <a:r>
                <a:rPr lang="en-US" sz="3300" b="1" dirty="0">
                  <a:solidFill>
                    <a:srgbClr val="3B5362"/>
                  </a:solidFill>
                  <a:latin typeface="Arial" panose="020B0604020202020204" pitchFamily="34" charset="0"/>
                  <a:cs typeface="Arial" panose="020B0604020202020204" pitchFamily="34" charset="0"/>
                </a:rPr>
                <a:t>07</a:t>
              </a:r>
            </a:p>
          </p:txBody>
        </p:sp>
      </p:grpSp>
      <p:sp>
        <p:nvSpPr>
          <p:cNvPr id="76" name="Rettangolo 75">
            <a:extLst>
              <a:ext uri="{FF2B5EF4-FFF2-40B4-BE49-F238E27FC236}">
                <a16:creationId xmlns:a16="http://schemas.microsoft.com/office/drawing/2014/main" id="{8E0B7683-0448-491C-9345-20D7DA4A5F02}"/>
              </a:ext>
            </a:extLst>
          </p:cNvPr>
          <p:cNvSpPr/>
          <p:nvPr/>
        </p:nvSpPr>
        <p:spPr>
          <a:xfrm>
            <a:off x="1463401" y="6184136"/>
            <a:ext cx="7360007" cy="270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85" dirty="0">
                <a:latin typeface="Arial" panose="020B0604020202020204" pitchFamily="34" charset="0"/>
                <a:cs typeface="Arial" panose="020B0604020202020204" pitchFamily="34" charset="0"/>
              </a:rPr>
              <a:t>Close cooperation with the NRA, the ECB and the EC throughout the process</a:t>
            </a:r>
          </a:p>
        </p:txBody>
      </p:sp>
    </p:spTree>
    <p:extLst>
      <p:ext uri="{BB962C8B-B14F-4D97-AF65-F5344CB8AC3E}">
        <p14:creationId xmlns:p14="http://schemas.microsoft.com/office/powerpoint/2010/main" val="11730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7C9C-439A-D85D-FF2A-B9997CB1F3E9}"/>
              </a:ext>
            </a:extLst>
          </p:cNvPr>
          <p:cNvSpPr>
            <a:spLocks noGrp="1"/>
          </p:cNvSpPr>
          <p:nvPr>
            <p:ph type="title"/>
          </p:nvPr>
        </p:nvSpPr>
        <p:spPr/>
        <p:txBody>
          <a:bodyPr/>
          <a:lstStyle/>
          <a:p>
            <a:endParaRPr lang="en-NL" dirty="0"/>
          </a:p>
        </p:txBody>
      </p:sp>
      <p:sp>
        <p:nvSpPr>
          <p:cNvPr id="3" name="Slide Number Placeholder 2">
            <a:extLst>
              <a:ext uri="{FF2B5EF4-FFF2-40B4-BE49-F238E27FC236}">
                <a16:creationId xmlns:a16="http://schemas.microsoft.com/office/drawing/2014/main" id="{E8F953DE-276D-862B-567C-04358A3D680E}"/>
              </a:ext>
            </a:extLst>
          </p:cNvPr>
          <p:cNvSpPr>
            <a:spLocks noGrp="1"/>
          </p:cNvSpPr>
          <p:nvPr>
            <p:ph type="sldNum" sz="quarter" idx="4"/>
          </p:nvPr>
        </p:nvSpPr>
        <p:spPr/>
        <p:txBody>
          <a:bodyPr/>
          <a:lstStyle/>
          <a:p>
            <a:fld id="{B5A84162-BF9B-4E52-A7B3-D49CEE524444}" type="slidenum">
              <a:rPr lang="en-US" smtClean="0"/>
              <a:pPr/>
              <a:t>32</a:t>
            </a:fld>
            <a:endParaRPr lang="en-US" dirty="0"/>
          </a:p>
        </p:txBody>
      </p:sp>
      <p:sp>
        <p:nvSpPr>
          <p:cNvPr id="4" name="Text Placeholder 3">
            <a:extLst>
              <a:ext uri="{FF2B5EF4-FFF2-40B4-BE49-F238E27FC236}">
                <a16:creationId xmlns:a16="http://schemas.microsoft.com/office/drawing/2014/main" id="{820909A5-C8D8-3A63-94C4-415ACB8250A4}"/>
              </a:ext>
            </a:extLst>
          </p:cNvPr>
          <p:cNvSpPr>
            <a:spLocks noGrp="1"/>
          </p:cNvSpPr>
          <p:nvPr>
            <p:ph type="body" sz="quarter" idx="11"/>
          </p:nvPr>
        </p:nvSpPr>
        <p:spPr/>
        <p:txBody>
          <a:bodyPr/>
          <a:lstStyle/>
          <a:p>
            <a:endParaRPr lang="en-NL" dirty="0"/>
          </a:p>
          <a:p>
            <a:endParaRPr lang="en-NL" dirty="0"/>
          </a:p>
          <a:p>
            <a:endParaRPr lang="en-NL" dirty="0"/>
          </a:p>
          <a:p>
            <a:endParaRPr lang="nl-NL" dirty="0"/>
          </a:p>
          <a:p>
            <a:endParaRPr lang="nl-NL" dirty="0"/>
          </a:p>
          <a:p>
            <a:endParaRPr lang="nl-NL" dirty="0"/>
          </a:p>
          <a:p>
            <a:endParaRPr lang="nl-NL" dirty="0"/>
          </a:p>
          <a:p>
            <a:endParaRPr lang="nl-NL" dirty="0"/>
          </a:p>
          <a:p>
            <a:pPr algn="ctr"/>
            <a:r>
              <a:rPr lang="nl-NL" dirty="0"/>
              <a:t>https://www.unidroit.org/work-in-progress/bank-insolvency/</a:t>
            </a:r>
            <a:endParaRPr lang="en-NL" dirty="0"/>
          </a:p>
        </p:txBody>
      </p:sp>
      <p:pic>
        <p:nvPicPr>
          <p:cNvPr id="2050" name="Picture 2" descr="logo">
            <a:extLst>
              <a:ext uri="{FF2B5EF4-FFF2-40B4-BE49-F238E27FC236}">
                <a16:creationId xmlns:a16="http://schemas.microsoft.com/office/drawing/2014/main" id="{1AECB639-A567-627F-36B3-8C502B8F3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91" y="2949244"/>
            <a:ext cx="8735771" cy="173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3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Moving Forward: Following this round of bank failures and rescues, regulators and private actors will consider:</a:t>
            </a:r>
            <a:br>
              <a:rPr lang="en-US" dirty="0"/>
            </a:br>
            <a:r>
              <a:rPr lang="en-US" dirty="0"/>
              <a:t>	</a:t>
            </a:r>
          </a:p>
        </p:txBody>
      </p:sp>
      <p:sp>
        <p:nvSpPr>
          <p:cNvPr id="3" name="Content Placeholder 2"/>
          <p:cNvSpPr>
            <a:spLocks noGrp="1"/>
          </p:cNvSpPr>
          <p:nvPr>
            <p:ph sz="quarter" idx="11"/>
          </p:nvPr>
        </p:nvSpPr>
        <p:spPr>
          <a:xfrm>
            <a:off x="251461" y="1584995"/>
            <a:ext cx="9555480" cy="5649818"/>
          </a:xfrm>
        </p:spPr>
        <p:txBody>
          <a:bodyPr/>
          <a:lstStyle/>
          <a:p>
            <a:pPr lvl="1"/>
            <a:r>
              <a:rPr lang="en-US" sz="2000" dirty="0"/>
              <a:t>1) Should small banks as a default really go into liquidation?</a:t>
            </a:r>
          </a:p>
          <a:p>
            <a:pPr marL="0" lvl="1" indent="0">
              <a:buNone/>
            </a:pPr>
            <a:endParaRPr lang="en-US" sz="500" dirty="0"/>
          </a:p>
          <a:p>
            <a:pPr marL="0" lvl="1" indent="0">
              <a:buNone/>
            </a:pPr>
            <a:endParaRPr lang="en-US" sz="500" dirty="0"/>
          </a:p>
          <a:p>
            <a:pPr lvl="1"/>
            <a:r>
              <a:rPr lang="en-US" dirty="0"/>
              <a:t>2) How can regulators bolster the resilience of non-GSIBs?  </a:t>
            </a:r>
          </a:p>
          <a:p>
            <a:pPr lvl="2"/>
            <a:r>
              <a:rPr lang="en-US" sz="1700" dirty="0"/>
              <a:t>Should capital and liquidity requirements for smaller banks be increased?</a:t>
            </a:r>
          </a:p>
          <a:p>
            <a:pPr lvl="2"/>
            <a:r>
              <a:rPr lang="en-US" sz="1700" dirty="0"/>
              <a:t>What will be the impact on their business model and competitiveness?  </a:t>
            </a:r>
          </a:p>
          <a:p>
            <a:pPr lvl="2"/>
            <a:r>
              <a:rPr lang="en-US" sz="1700" dirty="0"/>
              <a:t>How can the regulatory framework be strengthened?  Are new regulations necessary? </a:t>
            </a:r>
          </a:p>
          <a:p>
            <a:pPr lvl="1"/>
            <a:r>
              <a:rPr lang="en-US" dirty="0"/>
              <a:t>3) Which risk indicators at a financial institution should be monitored more closely? </a:t>
            </a:r>
          </a:p>
          <a:p>
            <a:pPr lvl="1"/>
            <a:r>
              <a:rPr lang="en-US" dirty="0"/>
              <a:t>4) (How) should resolution planning be updated to account for recent experience?</a:t>
            </a:r>
          </a:p>
          <a:p>
            <a:pPr lvl="1"/>
            <a:endParaRPr lang="en-US" sz="500" dirty="0"/>
          </a:p>
          <a:p>
            <a:pPr lvl="1"/>
            <a:endParaRPr lang="en-US" sz="500" dirty="0"/>
          </a:p>
          <a:p>
            <a:pPr lvl="1"/>
            <a:r>
              <a:rPr lang="en-US" sz="2000" dirty="0"/>
              <a:t>5) Can you be small, safe and profitable? Who should bear costs of supervision?</a:t>
            </a:r>
          </a:p>
          <a:p>
            <a:pPr lvl="1"/>
            <a:endParaRPr lang="en-US" sz="500" dirty="0"/>
          </a:p>
          <a:p>
            <a:pPr lvl="1"/>
            <a:endParaRPr lang="en-US" sz="500" dirty="0"/>
          </a:p>
          <a:p>
            <a:pPr lvl="1"/>
            <a:r>
              <a:rPr lang="en-US" dirty="0"/>
              <a:t>6) What is the role of deposit guarantee schemes, and should they be expanded?</a:t>
            </a:r>
          </a:p>
          <a:p>
            <a:pPr lvl="1"/>
            <a:r>
              <a:rPr lang="en-US" dirty="0"/>
              <a:t>7) Is there anything that should be done to prevent or slow down a run on a bank?</a:t>
            </a:r>
          </a:p>
          <a:p>
            <a:pPr lvl="1"/>
            <a:endParaRPr lang="en-US" sz="500" dirty="0"/>
          </a:p>
          <a:p>
            <a:pPr lvl="1"/>
            <a:endParaRPr lang="en-US" sz="500" dirty="0"/>
          </a:p>
          <a:p>
            <a:pPr lvl="1"/>
            <a:r>
              <a:rPr lang="en-US" sz="2000" dirty="0"/>
              <a:t>8) Central banks in dual capacity: regulator and ‘controlling the monetary tides’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7513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 calcmode="lin" valueType="num">
                                      <p:cBhvr additive="base">
                                        <p:cTn id="5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D716-7276-24D3-078B-934FFC71BCBF}"/>
              </a:ext>
            </a:extLst>
          </p:cNvPr>
          <p:cNvSpPr>
            <a:spLocks noGrp="1"/>
          </p:cNvSpPr>
          <p:nvPr>
            <p:ph type="title"/>
          </p:nvPr>
        </p:nvSpPr>
        <p:spPr/>
        <p:txBody>
          <a:bodyPr/>
          <a:lstStyle/>
          <a:p>
            <a:endParaRPr lang="nl-NL"/>
          </a:p>
        </p:txBody>
      </p:sp>
      <p:sp>
        <p:nvSpPr>
          <p:cNvPr id="3" name="Slide Number Placeholder 2">
            <a:extLst>
              <a:ext uri="{FF2B5EF4-FFF2-40B4-BE49-F238E27FC236}">
                <a16:creationId xmlns:a16="http://schemas.microsoft.com/office/drawing/2014/main" id="{93BC9CF2-9B68-881A-EFD8-8E526994DD9D}"/>
              </a:ext>
            </a:extLst>
          </p:cNvPr>
          <p:cNvSpPr>
            <a:spLocks noGrp="1"/>
          </p:cNvSpPr>
          <p:nvPr>
            <p:ph type="sldNum" sz="quarter" idx="4"/>
          </p:nvPr>
        </p:nvSpPr>
        <p:spPr/>
        <p:txBody>
          <a:bodyPr/>
          <a:lstStyle/>
          <a:p>
            <a:fld id="{B5A84162-BF9B-4E52-A7B3-D49CEE524444}" type="slidenum">
              <a:rPr lang="en-US" smtClean="0"/>
              <a:pPr/>
              <a:t>34</a:t>
            </a:fld>
            <a:endParaRPr lang="en-US" dirty="0"/>
          </a:p>
        </p:txBody>
      </p:sp>
      <p:sp>
        <p:nvSpPr>
          <p:cNvPr id="4" name="Text Placeholder 3">
            <a:extLst>
              <a:ext uri="{FF2B5EF4-FFF2-40B4-BE49-F238E27FC236}">
                <a16:creationId xmlns:a16="http://schemas.microsoft.com/office/drawing/2014/main" id="{7C12228A-AB39-984F-5B03-141F2522CDDB}"/>
              </a:ext>
            </a:extLst>
          </p:cNvPr>
          <p:cNvSpPr>
            <a:spLocks noGrp="1"/>
          </p:cNvSpPr>
          <p:nvPr>
            <p:ph type="body" sz="quarter" idx="11"/>
          </p:nvPr>
        </p:nvSpPr>
        <p:spPr/>
        <p:txBody>
          <a:bodyPr/>
          <a:lstStyle/>
          <a:p>
            <a:endParaRPr lang="nl-NL" dirty="0"/>
          </a:p>
          <a:p>
            <a:pPr algn="ctr"/>
            <a:r>
              <a:rPr lang="nl-NL" sz="4800" dirty="0" err="1"/>
              <a:t>Thank</a:t>
            </a:r>
            <a:r>
              <a:rPr lang="nl-NL" sz="4800" dirty="0"/>
              <a:t> </a:t>
            </a:r>
            <a:r>
              <a:rPr lang="nl-NL" sz="4800" dirty="0" err="1"/>
              <a:t>you</a:t>
            </a:r>
            <a:r>
              <a:rPr lang="nl-NL" sz="4800" dirty="0"/>
              <a:t>!</a:t>
            </a:r>
          </a:p>
          <a:p>
            <a:pPr algn="ctr"/>
            <a:endParaRPr lang="nl-NL" sz="4800" dirty="0"/>
          </a:p>
          <a:p>
            <a:pPr algn="ctr"/>
            <a:endParaRPr lang="nl-NL" sz="4800" dirty="0"/>
          </a:p>
          <a:p>
            <a:pPr algn="ctr"/>
            <a:endParaRPr lang="nl-NL" sz="4800" dirty="0"/>
          </a:p>
          <a:p>
            <a:pPr algn="ctr"/>
            <a:endParaRPr lang="nl-NL" sz="4800" dirty="0"/>
          </a:p>
        </p:txBody>
      </p:sp>
      <p:pic>
        <p:nvPicPr>
          <p:cNvPr id="3074" name="Picture 2">
            <a:extLst>
              <a:ext uri="{FF2B5EF4-FFF2-40B4-BE49-F238E27FC236}">
                <a16:creationId xmlns:a16="http://schemas.microsoft.com/office/drawing/2014/main" id="{96633A06-E776-29B2-D8E7-4697E1933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06" y="4059534"/>
            <a:ext cx="2893455" cy="28934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a Schweitzer | IFLR">
            <a:extLst>
              <a:ext uri="{FF2B5EF4-FFF2-40B4-BE49-F238E27FC236}">
                <a16:creationId xmlns:a16="http://schemas.microsoft.com/office/drawing/2014/main" id="{D45571DF-F7F7-D0DC-4523-2073D03D6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4077585"/>
            <a:ext cx="2857500" cy="2857351"/>
          </a:xfrm>
          <a:prstGeom prst="rect">
            <a:avLst/>
          </a:prstGeom>
          <a:noFill/>
          <a:ln>
            <a:noFill/>
          </a:ln>
        </p:spPr>
      </p:pic>
      <p:pic>
        <p:nvPicPr>
          <p:cNvPr id="3080" name="Picture 8">
            <a:extLst>
              <a:ext uri="{FF2B5EF4-FFF2-40B4-BE49-F238E27FC236}">
                <a16:creationId xmlns:a16="http://schemas.microsoft.com/office/drawing/2014/main" id="{6F2B5BD5-B183-3E3F-24A2-2669068B17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85" r="-23385"/>
          <a:stretch/>
        </p:blipFill>
        <p:spPr bwMode="auto">
          <a:xfrm>
            <a:off x="6741339" y="4072907"/>
            <a:ext cx="3776605" cy="28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8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additive="base">
                                        <p:cTn id="15" dur="500" fill="hold"/>
                                        <p:tgtEl>
                                          <p:spTgt spid="3080"/>
                                        </p:tgtEl>
                                        <p:attrNameLst>
                                          <p:attrName>ppt_x</p:attrName>
                                        </p:attrNameLst>
                                      </p:cBhvr>
                                      <p:tavLst>
                                        <p:tav tm="0">
                                          <p:val>
                                            <p:strVal val="#ppt_x"/>
                                          </p:val>
                                        </p:tav>
                                        <p:tav tm="100000">
                                          <p:val>
                                            <p:strVal val="#ppt_x"/>
                                          </p:val>
                                        </p:tav>
                                      </p:tavLst>
                                    </p:anim>
                                    <p:anim calcmode="lin" valueType="num">
                                      <p:cBhvr additive="base">
                                        <p:cTn id="16"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HYPOTHETICAL FINANCIAL INSTITUTION STRUCTURE FOR DISCUSSION</a:t>
            </a:r>
          </a:p>
        </p:txBody>
      </p:sp>
      <p:sp>
        <p:nvSpPr>
          <p:cNvPr id="3" name="Slide Number Placeholder 2"/>
          <p:cNvSpPr>
            <a:spLocks noGrp="1"/>
          </p:cNvSpPr>
          <p:nvPr>
            <p:ph type="sldNum" sz="quarter" idx="4"/>
          </p:nvPr>
        </p:nvSpPr>
        <p:spPr/>
        <p:txBody>
          <a:bodyPr/>
          <a:lstStyle/>
          <a:p>
            <a:fld id="{B5A84162-BF9B-4E52-A7B3-D49CEE524444}" type="slidenum">
              <a:rPr lang="en-US" smtClean="0"/>
              <a:pPr/>
              <a:t>3</a:t>
            </a:fld>
            <a:endParaRPr lang="en-US" dirty="0"/>
          </a:p>
        </p:txBody>
      </p:sp>
      <p:sp>
        <p:nvSpPr>
          <p:cNvPr id="6" name="TextBox 5"/>
          <p:cNvSpPr txBox="1"/>
          <p:nvPr/>
        </p:nvSpPr>
        <p:spPr>
          <a:xfrm>
            <a:off x="7276490" y="5275257"/>
            <a:ext cx="2266950" cy="1785027"/>
          </a:xfrm>
          <a:prstGeom prst="rect">
            <a:avLst/>
          </a:prstGeom>
          <a:noFill/>
        </p:spPr>
        <p:txBody>
          <a:bodyPr wrap="square" lIns="91368" tIns="45682" rIns="91368" bIns="45682" rtlCol="0">
            <a:spAutoFit/>
          </a:bodyPr>
          <a:lstStyle/>
          <a:p>
            <a:r>
              <a:rPr lang="en-US" sz="1100" b="1" dirty="0">
                <a:solidFill>
                  <a:srgbClr val="000000"/>
                </a:solidFill>
              </a:rPr>
              <a:t>Note</a:t>
            </a:r>
            <a:r>
              <a:rPr lang="en-US" sz="1100" dirty="0">
                <a:solidFill>
                  <a:srgbClr val="000000"/>
                </a:solidFill>
              </a:rPr>
              <a:t>: This is a hypothetical and greatly simplified U.S. financial institution structure. The location of various legal entities, including whether they are in a separate legal chain or in a chain with a domestic insured bank, varies from firm to firm. Asset management entities are not shown.</a:t>
            </a:r>
          </a:p>
        </p:txBody>
      </p:sp>
      <p:sp>
        <p:nvSpPr>
          <p:cNvPr id="7" name="TextBox 6"/>
          <p:cNvSpPr txBox="1"/>
          <p:nvPr/>
        </p:nvSpPr>
        <p:spPr>
          <a:xfrm>
            <a:off x="4154260" y="1823371"/>
            <a:ext cx="1707723" cy="285754"/>
          </a:xfrm>
          <a:prstGeom prst="rect">
            <a:avLst/>
          </a:prstGeom>
          <a:noFill/>
        </p:spPr>
        <p:txBody>
          <a:bodyPr wrap="square" lIns="91368" tIns="45682" rIns="91368" bIns="45682" rtlCol="0">
            <a:spAutoFit/>
          </a:bodyPr>
          <a:lstStyle/>
          <a:p>
            <a:pPr algn="ctr"/>
            <a:r>
              <a:rPr lang="en-US" sz="1200" dirty="0">
                <a:solidFill>
                  <a:srgbClr val="000000"/>
                </a:solidFill>
              </a:rPr>
              <a:t>Public Shareholders</a:t>
            </a:r>
          </a:p>
        </p:txBody>
      </p:sp>
      <p:cxnSp>
        <p:nvCxnSpPr>
          <p:cNvPr id="8" name="Straight Connector 7"/>
          <p:cNvCxnSpPr>
            <a:cxnSpLocks/>
            <a:stCxn id="14" idx="0"/>
            <a:endCxn id="7" idx="2"/>
          </p:cNvCxnSpPr>
          <p:nvPr/>
        </p:nvCxnSpPr>
        <p:spPr>
          <a:xfrm flipV="1">
            <a:off x="4997524" y="2109133"/>
            <a:ext cx="10591" cy="192831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4240603" y="2259332"/>
            <a:ext cx="1513840" cy="985519"/>
          </a:xfrm>
          <a:prstGeom prst="rect">
            <a:avLst/>
          </a:prstGeom>
          <a:solidFill>
            <a:srgbClr val="FFC000"/>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Bank Holding </a:t>
            </a:r>
            <a:br>
              <a:rPr lang="en-US" sz="1000" b="1" dirty="0">
                <a:solidFill>
                  <a:srgbClr val="000000"/>
                </a:solidFill>
              </a:rPr>
            </a:br>
            <a:r>
              <a:rPr lang="en-US" sz="1000" b="1" dirty="0">
                <a:solidFill>
                  <a:srgbClr val="000000"/>
                </a:solidFill>
              </a:rPr>
              <a:t>Company</a:t>
            </a:r>
          </a:p>
        </p:txBody>
      </p:sp>
      <p:sp>
        <p:nvSpPr>
          <p:cNvPr id="10" name="Diagonal Stripe 9"/>
          <p:cNvSpPr/>
          <p:nvPr/>
        </p:nvSpPr>
        <p:spPr>
          <a:xfrm>
            <a:off x="2881069" y="4788257"/>
            <a:ext cx="844523" cy="875070"/>
          </a:xfrm>
          <a:prstGeom prst="diagStripe">
            <a:avLst/>
          </a:prstGeom>
          <a:solidFill>
            <a:schemeClr val="accent1">
              <a:lumMod val="60000"/>
              <a:lumOff val="40000"/>
            </a:schemeClr>
          </a:solidFill>
          <a:ln w="9525">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lIns="101799" tIns="50900" rIns="101799" bIns="50900" spcCol="0" rtlCol="0" anchor="ctr"/>
          <a:lstStyle/>
          <a:p>
            <a:pPr algn="ctr"/>
            <a:endParaRPr lang="en-US" sz="1200" b="1" dirty="0">
              <a:solidFill>
                <a:schemeClr val="tx1"/>
              </a:solidFill>
            </a:endParaRPr>
          </a:p>
        </p:txBody>
      </p:sp>
      <p:sp>
        <p:nvSpPr>
          <p:cNvPr id="11" name="Rectangle 10"/>
          <p:cNvSpPr/>
          <p:nvPr/>
        </p:nvSpPr>
        <p:spPr bwMode="auto">
          <a:xfrm>
            <a:off x="3245528" y="4037438"/>
            <a:ext cx="1076961" cy="822960"/>
          </a:xfrm>
          <a:prstGeom prst="rect">
            <a:avLst/>
          </a:prstGeom>
          <a:solidFill>
            <a:schemeClr val="accent1">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Bank</a:t>
            </a:r>
          </a:p>
        </p:txBody>
      </p:sp>
      <p:sp>
        <p:nvSpPr>
          <p:cNvPr id="12" name="Rectangle 11"/>
          <p:cNvSpPr/>
          <p:nvPr/>
        </p:nvSpPr>
        <p:spPr bwMode="auto">
          <a:xfrm>
            <a:off x="3725591" y="5221275"/>
            <a:ext cx="878840" cy="619760"/>
          </a:xfrm>
          <a:prstGeom prst="rect">
            <a:avLst/>
          </a:prstGeom>
          <a:solidFill>
            <a:schemeClr val="accent1">
              <a:lumMod val="60000"/>
              <a:lumOff val="40000"/>
            </a:schemeClr>
          </a:solidFill>
          <a:ln w="12700">
            <a:solidFill>
              <a:schemeClr val="tx1"/>
            </a:solidFill>
            <a:prstDash val="solid"/>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a:t>
            </a:r>
            <a:br>
              <a:rPr lang="en-US" sz="1000" b="1" dirty="0">
                <a:solidFill>
                  <a:srgbClr val="000000"/>
                </a:solidFill>
              </a:rPr>
            </a:br>
            <a:r>
              <a:rPr lang="en-US" sz="1000" b="1" dirty="0">
                <a:solidFill>
                  <a:srgbClr val="000000"/>
                </a:solidFill>
              </a:rPr>
              <a:t>Subsidiary</a:t>
            </a:r>
          </a:p>
        </p:txBody>
      </p:sp>
      <p:cxnSp>
        <p:nvCxnSpPr>
          <p:cNvPr id="13" name="Straight Connector 12"/>
          <p:cNvCxnSpPr>
            <a:stCxn id="12" idx="0"/>
          </p:cNvCxnSpPr>
          <p:nvPr/>
        </p:nvCxnSpPr>
        <p:spPr>
          <a:xfrm flipV="1">
            <a:off x="4165010" y="4860396"/>
            <a:ext cx="0" cy="360874"/>
          </a:xfrm>
          <a:prstGeom prst="line">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4459050" y="4037438"/>
            <a:ext cx="1076961" cy="822960"/>
          </a:xfrm>
          <a:prstGeom prst="rect">
            <a:avLst/>
          </a:prstGeom>
          <a:solidFill>
            <a:schemeClr val="accent2">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Domestic</a:t>
            </a:r>
            <a:br>
              <a:rPr lang="en-US" sz="1000" b="1" dirty="0">
                <a:solidFill>
                  <a:srgbClr val="000000"/>
                </a:solidFill>
              </a:rPr>
            </a:br>
            <a:r>
              <a:rPr lang="en-US" sz="1000" b="1" dirty="0">
                <a:solidFill>
                  <a:srgbClr val="000000"/>
                </a:solidFill>
              </a:rPr>
              <a:t>Broker-Dealer </a:t>
            </a:r>
          </a:p>
        </p:txBody>
      </p:sp>
      <p:sp>
        <p:nvSpPr>
          <p:cNvPr id="15" name="Rectangle 14"/>
          <p:cNvSpPr/>
          <p:nvPr/>
        </p:nvSpPr>
        <p:spPr bwMode="auto">
          <a:xfrm>
            <a:off x="5687511" y="4037438"/>
            <a:ext cx="1076961" cy="822960"/>
          </a:xfrm>
          <a:prstGeom prst="rect">
            <a:avLst/>
          </a:prstGeom>
          <a:solidFill>
            <a:schemeClr val="accent2">
              <a:lumMod val="60000"/>
              <a:lumOff val="40000"/>
            </a:schemeClr>
          </a:solidFill>
          <a:ln>
            <a:solidFill>
              <a:schemeClr val="tx1"/>
            </a:solidFill>
            <a:prstDash val="solid"/>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a:t>
            </a:r>
            <a:br>
              <a:rPr lang="en-US" sz="1000" b="1" dirty="0">
                <a:solidFill>
                  <a:srgbClr val="000000"/>
                </a:solidFill>
              </a:rPr>
            </a:br>
            <a:r>
              <a:rPr lang="en-US" sz="1000" b="1" dirty="0">
                <a:solidFill>
                  <a:srgbClr val="000000"/>
                </a:solidFill>
              </a:rPr>
              <a:t>Broker-Dealer </a:t>
            </a:r>
          </a:p>
        </p:txBody>
      </p:sp>
      <p:sp>
        <p:nvSpPr>
          <p:cNvPr id="16" name="Rectangle 15"/>
          <p:cNvSpPr/>
          <p:nvPr/>
        </p:nvSpPr>
        <p:spPr bwMode="auto">
          <a:xfrm>
            <a:off x="2524380" y="5221275"/>
            <a:ext cx="878840" cy="619760"/>
          </a:xfrm>
          <a:prstGeom prst="rect">
            <a:avLst/>
          </a:prstGeom>
          <a:solidFill>
            <a:schemeClr val="accent1">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 Bank</a:t>
            </a:r>
            <a:br>
              <a:rPr lang="en-US" sz="1000" b="1" dirty="0">
                <a:solidFill>
                  <a:srgbClr val="000000"/>
                </a:solidFill>
              </a:rPr>
            </a:br>
            <a:r>
              <a:rPr lang="en-US" sz="1000" b="1" dirty="0">
                <a:solidFill>
                  <a:srgbClr val="000000"/>
                </a:solidFill>
              </a:rPr>
              <a:t>Branch</a:t>
            </a:r>
          </a:p>
        </p:txBody>
      </p:sp>
      <p:cxnSp>
        <p:nvCxnSpPr>
          <p:cNvPr id="17" name="Elbow Connector 16"/>
          <p:cNvCxnSpPr>
            <a:stCxn id="11" idx="0"/>
            <a:endCxn id="9" idx="2"/>
          </p:cNvCxnSpPr>
          <p:nvPr/>
        </p:nvCxnSpPr>
        <p:spPr>
          <a:xfrm rot="5400000" flipH="1" flipV="1">
            <a:off x="3994471" y="3034382"/>
            <a:ext cx="792586" cy="1213522"/>
          </a:xfrm>
          <a:prstGeom prst="bentConnector3">
            <a:avLst>
              <a:gd name="adj1" fmla="val 50000"/>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5" idx="0"/>
            <a:endCxn id="9" idx="2"/>
          </p:cNvCxnSpPr>
          <p:nvPr/>
        </p:nvCxnSpPr>
        <p:spPr>
          <a:xfrm rot="16200000" flipV="1">
            <a:off x="5215471" y="3026908"/>
            <a:ext cx="792586" cy="1228469"/>
          </a:xfrm>
          <a:prstGeom prst="bentConnector3">
            <a:avLst>
              <a:gd name="adj1" fmla="val 50000"/>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768510" y="2100370"/>
            <a:ext cx="5171453" cy="4270285"/>
          </a:xfrm>
          <a:prstGeom prst="rect">
            <a:avLst/>
          </a:prstGeom>
          <a:noFill/>
          <a:ln>
            <a:solidFill>
              <a:schemeClr val="tx2"/>
            </a:solidFill>
            <a:prstDash val="dash"/>
          </a:ln>
          <a:effectLst/>
        </p:spPr>
        <p:txBody>
          <a:bodyPr vert="horz" wrap="none" lIns="101799" tIns="50900" rIns="101799" bIns="50900" numCol="1" rtlCol="0" anchor="ctr" anchorCtr="0" compatLnSpc="1">
            <a:prstTxWarp prst="textNoShape">
              <a:avLst/>
            </a:prstTxWarp>
          </a:bodyPr>
          <a:lstStyle/>
          <a:p>
            <a:pPr algn="ctr"/>
            <a:endParaRPr lang="en-US" dirty="0"/>
          </a:p>
        </p:txBody>
      </p:sp>
      <p:sp>
        <p:nvSpPr>
          <p:cNvPr id="20" name="TextBox 19"/>
          <p:cNvSpPr txBox="1"/>
          <p:nvPr/>
        </p:nvSpPr>
        <p:spPr>
          <a:xfrm>
            <a:off x="1930401" y="1809722"/>
            <a:ext cx="2043032" cy="338477"/>
          </a:xfrm>
          <a:prstGeom prst="rect">
            <a:avLst/>
          </a:prstGeom>
          <a:noFill/>
        </p:spPr>
        <p:txBody>
          <a:bodyPr wrap="square" lIns="91368" tIns="45682" rIns="91368" bIns="45682" rtlCol="0">
            <a:spAutoFit/>
          </a:bodyPr>
          <a:lstStyle/>
          <a:p>
            <a:r>
              <a:rPr lang="en-US" sz="1600" dirty="0">
                <a:solidFill>
                  <a:schemeClr val="tx2"/>
                </a:solidFill>
              </a:rPr>
              <a:t>Financial Institution</a:t>
            </a:r>
          </a:p>
        </p:txBody>
      </p:sp>
    </p:spTree>
    <p:extLst>
      <p:ext uri="{BB962C8B-B14F-4D97-AF65-F5344CB8AC3E}">
        <p14:creationId xmlns:p14="http://schemas.microsoft.com/office/powerpoint/2010/main" val="118365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HYPOTHETICAL FINANCIAL INSTITUTION STRUCTURE BEFORE FINANCIAL DISTRESS (cont.)</a:t>
            </a:r>
          </a:p>
        </p:txBody>
      </p:sp>
      <p:sp>
        <p:nvSpPr>
          <p:cNvPr id="3" name="Slide Number Placeholder 2"/>
          <p:cNvSpPr>
            <a:spLocks noGrp="1"/>
          </p:cNvSpPr>
          <p:nvPr>
            <p:ph type="sldNum" sz="quarter" idx="4"/>
          </p:nvPr>
        </p:nvSpPr>
        <p:spPr/>
        <p:txBody>
          <a:bodyPr/>
          <a:lstStyle/>
          <a:p>
            <a:fld id="{B5A84162-BF9B-4E52-A7B3-D49CEE524444}" type="slidenum">
              <a:rPr lang="en-US" smtClean="0"/>
              <a:pPr/>
              <a:t>4</a:t>
            </a:fld>
            <a:endParaRPr lang="en-US" dirty="0"/>
          </a:p>
        </p:txBody>
      </p:sp>
      <p:sp>
        <p:nvSpPr>
          <p:cNvPr id="6" name="TextBox 5"/>
          <p:cNvSpPr txBox="1"/>
          <p:nvPr/>
        </p:nvSpPr>
        <p:spPr>
          <a:xfrm>
            <a:off x="1396875" y="6453671"/>
            <a:ext cx="7231307" cy="430810"/>
          </a:xfrm>
          <a:prstGeom prst="rect">
            <a:avLst/>
          </a:prstGeom>
          <a:noFill/>
        </p:spPr>
        <p:txBody>
          <a:bodyPr wrap="square" lIns="91368" tIns="45682" rIns="91368" bIns="45682" rtlCol="0">
            <a:spAutoFit/>
          </a:bodyPr>
          <a:lstStyle/>
          <a:p>
            <a:r>
              <a:rPr lang="en-US" sz="1100" b="1" dirty="0">
                <a:solidFill>
                  <a:srgbClr val="000000"/>
                </a:solidFill>
              </a:rPr>
              <a:t>Note: </a:t>
            </a:r>
            <a:r>
              <a:rPr lang="en-US" sz="1100" dirty="0">
                <a:solidFill>
                  <a:srgbClr val="000000"/>
                </a:solidFill>
              </a:rPr>
              <a:t>This is a BHC stand-alone balance sheet, which shows only BHC investments in OpCos, and not the OpCos’ assets and liabilities. A consolidated balance sheet would show that the firm has $850bn – $1tn in assets.</a:t>
            </a:r>
          </a:p>
        </p:txBody>
      </p:sp>
      <p:graphicFrame>
        <p:nvGraphicFramePr>
          <p:cNvPr id="7" name="Content Placeholder 6"/>
          <p:cNvGraphicFramePr>
            <a:graphicFrameLocks/>
          </p:cNvGraphicFramePr>
          <p:nvPr>
            <p:extLst>
              <p:ext uri="{D42A27DB-BD31-4B8C-83A1-F6EECF244321}">
                <p14:modId xmlns:p14="http://schemas.microsoft.com/office/powerpoint/2010/main" val="390181864"/>
              </p:ext>
            </p:extLst>
          </p:nvPr>
        </p:nvGraphicFramePr>
        <p:xfrm>
          <a:off x="1591245" y="1591031"/>
          <a:ext cx="6735234" cy="4302277"/>
        </p:xfrm>
        <a:graphic>
          <a:graphicData uri="http://schemas.openxmlformats.org/drawingml/2006/table">
            <a:tbl>
              <a:tblPr firstRow="1" bandRow="1">
                <a:tableStyleId>{2D5ABB26-0587-4C30-8999-92F81FD0307C}</a:tableStyleId>
              </a:tblPr>
              <a:tblGrid>
                <a:gridCol w="2617127">
                  <a:extLst>
                    <a:ext uri="{9D8B030D-6E8A-4147-A177-3AD203B41FA5}">
                      <a16:colId xmlns:a16="http://schemas.microsoft.com/office/drawing/2014/main" val="20000"/>
                    </a:ext>
                  </a:extLst>
                </a:gridCol>
                <a:gridCol w="678841">
                  <a:extLst>
                    <a:ext uri="{9D8B030D-6E8A-4147-A177-3AD203B41FA5}">
                      <a16:colId xmlns:a16="http://schemas.microsoft.com/office/drawing/2014/main" val="20001"/>
                    </a:ext>
                  </a:extLst>
                </a:gridCol>
                <a:gridCol w="119379">
                  <a:extLst>
                    <a:ext uri="{9D8B030D-6E8A-4147-A177-3AD203B41FA5}">
                      <a16:colId xmlns:a16="http://schemas.microsoft.com/office/drawing/2014/main" val="20002"/>
                    </a:ext>
                  </a:extLst>
                </a:gridCol>
                <a:gridCol w="2562306">
                  <a:extLst>
                    <a:ext uri="{9D8B030D-6E8A-4147-A177-3AD203B41FA5}">
                      <a16:colId xmlns:a16="http://schemas.microsoft.com/office/drawing/2014/main" val="20003"/>
                    </a:ext>
                  </a:extLst>
                </a:gridCol>
                <a:gridCol w="757581">
                  <a:extLst>
                    <a:ext uri="{9D8B030D-6E8A-4147-A177-3AD203B41FA5}">
                      <a16:colId xmlns:a16="http://schemas.microsoft.com/office/drawing/2014/main" val="20004"/>
                    </a:ext>
                  </a:extLst>
                </a:gridCol>
              </a:tblGrid>
              <a:tr h="506398">
                <a:tc gridSpan="5">
                  <a:txBody>
                    <a:bodyPr/>
                    <a:lstStyle/>
                    <a:p>
                      <a:pPr algn="ctr"/>
                      <a:r>
                        <a:rPr lang="en-US" sz="1100" b="1" dirty="0">
                          <a:solidFill>
                            <a:srgbClr val="000000"/>
                          </a:solidFill>
                        </a:rPr>
                        <a:t>Top-Tier BHC </a:t>
                      </a:r>
                      <a:r>
                        <a:rPr lang="en-US" sz="1100" b="1" u="none" dirty="0">
                          <a:solidFill>
                            <a:srgbClr val="000000"/>
                          </a:solidFill>
                        </a:rPr>
                        <a:t>Stand-alone </a:t>
                      </a:r>
                      <a:r>
                        <a:rPr lang="en-US" sz="1100" b="1" baseline="0" dirty="0">
                          <a:solidFill>
                            <a:srgbClr val="000000"/>
                          </a:solidFill>
                        </a:rPr>
                        <a:t>Balance Sheet ($bn)*</a:t>
                      </a:r>
                      <a:endParaRPr lang="en-US" sz="1100" b="1" dirty="0">
                        <a:solidFill>
                          <a:srgbClr val="000000"/>
                        </a:solidFill>
                      </a:endParaRPr>
                    </a:p>
                  </a:txBody>
                  <a:tcPr anchor="b">
                    <a:lnB w="12700" cap="flat" cmpd="sng" algn="ctr">
                      <a:solidFill>
                        <a:schemeClr val="tx2"/>
                      </a:solidFill>
                      <a:prstDash val="solid"/>
                      <a:round/>
                      <a:headEnd type="none" w="med" len="med"/>
                      <a:tailEnd type="none" w="med" len="med"/>
                    </a:lnB>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10000"/>
                  </a:ext>
                </a:extLst>
              </a:tr>
              <a:tr h="462357">
                <a:tc>
                  <a:txBody>
                    <a:bodyPr/>
                    <a:lstStyle/>
                    <a:p>
                      <a:r>
                        <a:rPr lang="en-US" sz="1100" b="1" dirty="0">
                          <a:solidFill>
                            <a:srgbClr val="000000"/>
                          </a:solidFill>
                        </a:rPr>
                        <a:t>Assets</a:t>
                      </a:r>
                    </a:p>
                  </a:txBody>
                  <a:tcPr marL="45719" marR="0" marT="45722" marB="45722">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100" dirty="0">
                        <a:solidFill>
                          <a:srgbClr val="000000"/>
                        </a:solidFill>
                      </a:endParaRPr>
                    </a:p>
                  </a:txBody>
                  <a:tcPr marL="45719" marR="45719" marT="45722" marB="45722">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b="1" dirty="0">
                          <a:solidFill>
                            <a:srgbClr val="000000"/>
                          </a:solidFill>
                        </a:rPr>
                        <a:t>Liabilities</a:t>
                      </a:r>
                    </a:p>
                  </a:txBody>
                  <a:tcPr marL="45719" marR="45719" marT="45722" marB="45722">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100" dirty="0">
                        <a:solidFill>
                          <a:srgbClr val="000000"/>
                        </a:solidFill>
                      </a:endParaRPr>
                    </a:p>
                  </a:txBody>
                  <a:tcPr marL="45719" marR="45719" marT="45722" marB="45722">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300484">
                <a:tc>
                  <a:txBody>
                    <a:bodyPr/>
                    <a:lstStyle/>
                    <a:p>
                      <a:r>
                        <a:rPr lang="en-US" sz="1100" dirty="0">
                          <a:solidFill>
                            <a:srgbClr val="000000"/>
                          </a:solidFill>
                        </a:rPr>
                        <a:t>Cash and</a:t>
                      </a:r>
                      <a:r>
                        <a:rPr lang="en-US" sz="1100" baseline="0" dirty="0">
                          <a:solidFill>
                            <a:srgbClr val="000000"/>
                          </a:solidFill>
                        </a:rPr>
                        <a:t> Other HQLAs</a:t>
                      </a:r>
                      <a:endParaRPr lang="en-US" sz="1100" dirty="0">
                        <a:solidFill>
                          <a:srgbClr val="000000"/>
                        </a:solidFill>
                      </a:endParaRPr>
                    </a:p>
                    <a:p>
                      <a:endParaRPr lang="en-US" sz="1100" dirty="0">
                        <a:solidFill>
                          <a:srgbClr val="000000"/>
                        </a:solidFill>
                      </a:endParaRPr>
                    </a:p>
                    <a:p>
                      <a:r>
                        <a:rPr lang="en-US" sz="1100" dirty="0">
                          <a:solidFill>
                            <a:srgbClr val="000000"/>
                          </a:solidFill>
                        </a:rPr>
                        <a:t>BHC Deposits in Bank</a:t>
                      </a:r>
                    </a:p>
                    <a:p>
                      <a:r>
                        <a:rPr lang="en-US" sz="1100" dirty="0">
                          <a:solidFill>
                            <a:srgbClr val="000000"/>
                          </a:solidFill>
                        </a:rPr>
                        <a:t>Advances to Domestic Broker-Dealer </a:t>
                      </a:r>
                    </a:p>
                    <a:p>
                      <a:r>
                        <a:rPr lang="en-US" sz="1100" strike="noStrike" dirty="0">
                          <a:solidFill>
                            <a:srgbClr val="000000"/>
                          </a:solidFill>
                        </a:rPr>
                        <a:t>Advances</a:t>
                      </a:r>
                      <a:r>
                        <a:rPr lang="en-US" sz="1100" strike="noStrike" baseline="0" dirty="0">
                          <a:solidFill>
                            <a:srgbClr val="000000"/>
                          </a:solidFill>
                        </a:rPr>
                        <a:t> to Foreign Broker-Dealer </a:t>
                      </a:r>
                      <a:endParaRPr lang="en-US" sz="1100" strike="noStrike" dirty="0">
                        <a:solidFill>
                          <a:srgbClr val="000000"/>
                        </a:solidFill>
                      </a:endParaRPr>
                    </a:p>
                  </a:txBody>
                  <a:tcPr marL="45719" marR="0" marT="45722" marB="45722">
                    <a:lnT w="12700" cap="flat" cmpd="sng" algn="ctr">
                      <a:solidFill>
                        <a:schemeClr val="tx2"/>
                      </a:solidFill>
                      <a:prstDash val="solid"/>
                      <a:round/>
                      <a:headEnd type="none" w="med" len="med"/>
                      <a:tailEnd type="none" w="med" len="med"/>
                    </a:lnT>
                  </a:tcPr>
                </a:tc>
                <a:tc>
                  <a:txBody>
                    <a:bodyPr/>
                    <a:lstStyle/>
                    <a:p>
                      <a:pPr algn="r"/>
                      <a:r>
                        <a:rPr lang="en-US" sz="1100" dirty="0">
                          <a:solidFill>
                            <a:srgbClr val="000000"/>
                          </a:solidFill>
                        </a:rPr>
                        <a:t>25</a:t>
                      </a:r>
                    </a:p>
                    <a:p>
                      <a:pPr algn="r"/>
                      <a:endParaRPr lang="en-US" sz="1100" dirty="0">
                        <a:solidFill>
                          <a:srgbClr val="000000"/>
                        </a:solidFill>
                      </a:endParaRPr>
                    </a:p>
                    <a:p>
                      <a:pPr algn="r"/>
                      <a:r>
                        <a:rPr lang="en-US" sz="1100" dirty="0">
                          <a:solidFill>
                            <a:srgbClr val="000000"/>
                          </a:solidFill>
                        </a:rPr>
                        <a:t>35</a:t>
                      </a:r>
                    </a:p>
                    <a:p>
                      <a:pPr algn="r"/>
                      <a:r>
                        <a:rPr lang="en-US" sz="1100" dirty="0">
                          <a:solidFill>
                            <a:srgbClr val="000000"/>
                          </a:solidFill>
                        </a:rPr>
                        <a:t>15</a:t>
                      </a:r>
                    </a:p>
                    <a:p>
                      <a:pPr algn="r"/>
                      <a:r>
                        <a:rPr lang="en-US" sz="1100" strike="noStrike" dirty="0">
                          <a:solidFill>
                            <a:srgbClr val="000000"/>
                          </a:solidFill>
                        </a:rPr>
                        <a:t>10</a:t>
                      </a:r>
                    </a:p>
                    <a:p>
                      <a:pPr algn="r"/>
                      <a:endParaRPr lang="en-US" sz="1100" dirty="0">
                        <a:solidFill>
                          <a:srgbClr val="000000"/>
                        </a:solidFill>
                      </a:endParaRPr>
                    </a:p>
                    <a:p>
                      <a:pPr algn="r"/>
                      <a:endParaRPr lang="en-US" sz="1100" dirty="0">
                        <a:solidFill>
                          <a:srgbClr val="000000"/>
                        </a:solidFill>
                      </a:endParaRPr>
                    </a:p>
                  </a:txBody>
                  <a:tcPr marL="45719" marR="45719" marT="45722" marB="45722">
                    <a:lnT w="12700" cap="flat" cmpd="sng" algn="ctr">
                      <a:solidFill>
                        <a:schemeClr val="tx2"/>
                      </a:solidFill>
                      <a:prstDash val="solid"/>
                      <a:round/>
                      <a:headEnd type="none" w="med" len="med"/>
                      <a:tailEnd type="none" w="med" len="med"/>
                    </a:lnT>
                  </a:tcPr>
                </a:tc>
                <a:tc>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US" sz="1100" dirty="0">
                          <a:solidFill>
                            <a:srgbClr val="000000"/>
                          </a:solidFill>
                        </a:rPr>
                        <a:t>Unsecured</a:t>
                      </a:r>
                      <a:r>
                        <a:rPr lang="en-US" sz="1100" baseline="0" dirty="0">
                          <a:solidFill>
                            <a:srgbClr val="000000"/>
                          </a:solidFill>
                        </a:rPr>
                        <a:t> l</a:t>
                      </a:r>
                      <a:r>
                        <a:rPr lang="en-US" sz="1100" dirty="0">
                          <a:solidFill>
                            <a:srgbClr val="000000"/>
                          </a:solidFill>
                        </a:rPr>
                        <a:t>ong-term debt</a:t>
                      </a:r>
                      <a:br>
                        <a:rPr lang="en-US" sz="1100" dirty="0">
                          <a:solidFill>
                            <a:srgbClr val="000000"/>
                          </a:solidFill>
                        </a:rPr>
                      </a:br>
                      <a:r>
                        <a:rPr lang="en-US" sz="1100" dirty="0">
                          <a:solidFill>
                            <a:srgbClr val="FF0000"/>
                          </a:solidFill>
                        </a:rPr>
                        <a:t>(external</a:t>
                      </a:r>
                      <a:r>
                        <a:rPr lang="en-US" sz="1100" baseline="0" dirty="0">
                          <a:solidFill>
                            <a:srgbClr val="FF0000"/>
                          </a:solidFill>
                        </a:rPr>
                        <a:t> TLAC debt)</a:t>
                      </a:r>
                      <a:endParaRPr lang="en-US" sz="1100" dirty="0">
                        <a:solidFill>
                          <a:srgbClr val="FF0000"/>
                        </a:solidFill>
                      </a:endParaRPr>
                    </a:p>
                  </a:txBody>
                  <a:tcPr marL="45719" marR="45719" marT="45722" marB="45722">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algn="r"/>
                      <a:r>
                        <a:rPr lang="en-US" sz="1100" dirty="0">
                          <a:solidFill>
                            <a:srgbClr val="000000"/>
                          </a:solidFill>
                        </a:rPr>
                        <a:t>100</a:t>
                      </a:r>
                    </a:p>
                  </a:txBody>
                  <a:tcPr marL="45719" marR="45719" marT="45722" marB="45722">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r h="1300484">
                <a:tc>
                  <a:txBody>
                    <a:bodyPr/>
                    <a:lstStyle/>
                    <a:p>
                      <a:r>
                        <a:rPr lang="en-US" sz="1100" dirty="0">
                          <a:solidFill>
                            <a:srgbClr val="000000"/>
                          </a:solidFill>
                        </a:rPr>
                        <a:t>Equity of Bank</a:t>
                      </a:r>
                    </a:p>
                    <a:p>
                      <a:r>
                        <a:rPr lang="en-US" sz="1100" dirty="0">
                          <a:solidFill>
                            <a:srgbClr val="000000"/>
                          </a:solidFill>
                        </a:rPr>
                        <a:t>Equity of Domestic Broker-Dealer </a:t>
                      </a:r>
                    </a:p>
                    <a:p>
                      <a:r>
                        <a:rPr lang="en-US" sz="1100" strike="noStrike" dirty="0">
                          <a:solidFill>
                            <a:srgbClr val="000000"/>
                          </a:solidFill>
                        </a:rPr>
                        <a:t>Equity of Foreign Broker-Dealer </a:t>
                      </a:r>
                    </a:p>
                    <a:p>
                      <a:br>
                        <a:rPr lang="en-US" sz="1100" dirty="0">
                          <a:solidFill>
                            <a:srgbClr val="000000"/>
                          </a:solidFill>
                        </a:rPr>
                      </a:br>
                      <a:r>
                        <a:rPr lang="en-US" sz="1100" dirty="0">
                          <a:solidFill>
                            <a:srgbClr val="000000"/>
                          </a:solidFill>
                        </a:rPr>
                        <a:t>Other Assets</a:t>
                      </a:r>
                    </a:p>
                  </a:txBody>
                  <a:tcPr marL="45719" marR="0" marT="45722" marB="45722"/>
                </a:tc>
                <a:tc>
                  <a:txBody>
                    <a:bodyPr/>
                    <a:lstStyle/>
                    <a:p>
                      <a:pPr algn="r"/>
                      <a:r>
                        <a:rPr lang="en-US" sz="1100" dirty="0">
                          <a:solidFill>
                            <a:srgbClr val="000000"/>
                          </a:solidFill>
                        </a:rPr>
                        <a:t>75</a:t>
                      </a:r>
                    </a:p>
                    <a:p>
                      <a:pPr algn="r"/>
                      <a:r>
                        <a:rPr lang="en-US" sz="1100" dirty="0">
                          <a:solidFill>
                            <a:srgbClr val="000000"/>
                          </a:solidFill>
                        </a:rPr>
                        <a:t>15</a:t>
                      </a:r>
                    </a:p>
                    <a:p>
                      <a:pPr algn="r"/>
                      <a:r>
                        <a:rPr lang="en-US" sz="1100" strike="noStrike" dirty="0">
                          <a:solidFill>
                            <a:srgbClr val="000000"/>
                          </a:solidFill>
                        </a:rPr>
                        <a:t>10</a:t>
                      </a:r>
                    </a:p>
                    <a:p>
                      <a:pPr algn="r"/>
                      <a:endParaRPr lang="en-US" sz="1100" dirty="0">
                        <a:solidFill>
                          <a:srgbClr val="000000"/>
                        </a:solidFill>
                      </a:endParaRPr>
                    </a:p>
                    <a:p>
                      <a:pPr algn="r"/>
                      <a:r>
                        <a:rPr lang="en-US" sz="1100" dirty="0">
                          <a:solidFill>
                            <a:srgbClr val="000000"/>
                          </a:solidFill>
                        </a:rPr>
                        <a:t>15</a:t>
                      </a:r>
                      <a:br>
                        <a:rPr lang="en-US" sz="1100" dirty="0">
                          <a:solidFill>
                            <a:srgbClr val="000000"/>
                          </a:solidFill>
                        </a:rPr>
                      </a:br>
                      <a:endParaRPr lang="en-US" sz="1100" dirty="0">
                        <a:solidFill>
                          <a:srgbClr val="000000"/>
                        </a:solidFill>
                      </a:endParaRPr>
                    </a:p>
                    <a:p>
                      <a:pPr algn="r"/>
                      <a:endParaRPr lang="en-US" sz="1100" dirty="0">
                        <a:solidFill>
                          <a:srgbClr val="000000"/>
                        </a:solidFill>
                      </a:endParaRPr>
                    </a:p>
                  </a:txBody>
                  <a:tcPr marL="45719" marR="45719" marT="45722" marB="45722"/>
                </a:tc>
                <a:tc>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tcPr>
                </a:tc>
                <a:tc>
                  <a:txBody>
                    <a:bodyPr/>
                    <a:lstStyle/>
                    <a:p>
                      <a:r>
                        <a:rPr lang="en-US" sz="1100" dirty="0">
                          <a:solidFill>
                            <a:srgbClr val="000000"/>
                          </a:solidFill>
                        </a:rPr>
                        <a:t>Unsecured short-term debt</a:t>
                      </a:r>
                    </a:p>
                  </a:txBody>
                  <a:tcPr marL="45719" marR="45719" marT="45722" marB="45722">
                    <a:lnL w="12700" cap="flat" cmpd="sng" algn="ctr">
                      <a:solidFill>
                        <a:schemeClr val="tx2"/>
                      </a:solidFill>
                      <a:prstDash val="solid"/>
                      <a:round/>
                      <a:headEnd type="none" w="med" len="med"/>
                      <a:tailEnd type="none" w="med" len="med"/>
                    </a:lnL>
                  </a:tcPr>
                </a:tc>
                <a:tc>
                  <a:txBody>
                    <a:bodyPr/>
                    <a:lstStyle/>
                    <a:p>
                      <a:pPr algn="r"/>
                      <a:r>
                        <a:rPr lang="en-US" sz="1100" strike="noStrike" dirty="0">
                          <a:solidFill>
                            <a:srgbClr val="000000"/>
                          </a:solidFill>
                        </a:rPr>
                        <a:t>0</a:t>
                      </a:r>
                      <a:endParaRPr lang="en-US" sz="1100" u="sng" strike="noStrike" dirty="0">
                        <a:solidFill>
                          <a:srgbClr val="000000"/>
                        </a:solidFill>
                      </a:endParaRPr>
                    </a:p>
                  </a:txBody>
                  <a:tcPr marL="45719" marR="45719" marT="45722" marB="45722"/>
                </a:tc>
                <a:extLst>
                  <a:ext uri="{0D108BD9-81ED-4DB2-BD59-A6C34878D82A}">
                    <a16:rowId xmlns:a16="http://schemas.microsoft.com/office/drawing/2014/main" val="10003"/>
                  </a:ext>
                </a:extLst>
              </a:tr>
              <a:tr h="366277">
                <a:tc>
                  <a:txBody>
                    <a:bodyPr/>
                    <a:lstStyle/>
                    <a:p>
                      <a:endParaRPr lang="en-US" sz="1100" dirty="0">
                        <a:solidFill>
                          <a:srgbClr val="000000"/>
                        </a:solidFill>
                      </a:endParaRPr>
                    </a:p>
                  </a:txBody>
                  <a:tcPr marL="45719" marR="0" marT="45722" marB="45722"/>
                </a:tc>
                <a:tc>
                  <a:txBody>
                    <a:bodyPr/>
                    <a:lstStyle/>
                    <a:p>
                      <a:endParaRPr lang="en-US" sz="1100" dirty="0">
                        <a:solidFill>
                          <a:srgbClr val="000000"/>
                        </a:solidFill>
                      </a:endParaRPr>
                    </a:p>
                  </a:txBody>
                  <a:tcPr marL="45719" marR="45719" marT="45722" marB="45722">
                    <a:lnB w="12700" cap="flat" cmpd="sng" algn="ctr">
                      <a:solidFill>
                        <a:schemeClr val="tx1"/>
                      </a:solidFill>
                      <a:prstDash val="solid"/>
                      <a:round/>
                      <a:headEnd type="none" w="med" len="med"/>
                      <a:tailEnd type="none" w="med" len="med"/>
                    </a:lnB>
                  </a:tcPr>
                </a:tc>
                <a:tc rowSpan="2">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tcPr>
                </a:tc>
                <a:tc>
                  <a:txBody>
                    <a:bodyPr/>
                    <a:lstStyle/>
                    <a:p>
                      <a:r>
                        <a:rPr lang="en-US" sz="1100" b="1" dirty="0">
                          <a:solidFill>
                            <a:srgbClr val="000000"/>
                          </a:solidFill>
                        </a:rPr>
                        <a:t>Equity</a:t>
                      </a:r>
                    </a:p>
                  </a:txBody>
                  <a:tcPr marL="45719" marR="45719" marT="45722" marB="45722">
                    <a:lnL w="12700" cap="flat" cmpd="sng" algn="ctr">
                      <a:solidFill>
                        <a:schemeClr val="tx2"/>
                      </a:solidFill>
                      <a:prstDash val="solid"/>
                      <a:round/>
                      <a:headEnd type="none" w="med" len="med"/>
                      <a:tailEnd type="none" w="med" len="med"/>
                    </a:lnL>
                  </a:tcPr>
                </a:tc>
                <a:tc>
                  <a:txBody>
                    <a:bodyPr/>
                    <a:lstStyle/>
                    <a:p>
                      <a:pPr algn="r"/>
                      <a:r>
                        <a:rPr lang="en-US" sz="1100" b="1" strike="noStrike" dirty="0">
                          <a:solidFill>
                            <a:srgbClr val="000000"/>
                          </a:solidFill>
                        </a:rPr>
                        <a:t>100</a:t>
                      </a:r>
                      <a:endParaRPr lang="en-US" sz="1100" b="1" u="sng" strike="noStrike" dirty="0">
                        <a:solidFill>
                          <a:srgbClr val="000000"/>
                        </a:solidFill>
                      </a:endParaRPr>
                    </a:p>
                  </a:txBody>
                  <a:tcPr marL="45719" marR="45719" marT="45722" marB="45722">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6277">
                <a:tc>
                  <a:txBody>
                    <a:bodyPr/>
                    <a:lstStyle/>
                    <a:p>
                      <a:pPr>
                        <a:tabLst>
                          <a:tab pos="576263" algn="l"/>
                        </a:tabLst>
                      </a:pPr>
                      <a:r>
                        <a:rPr lang="en-US" sz="1100" b="1" dirty="0">
                          <a:solidFill>
                            <a:srgbClr val="000000"/>
                          </a:solidFill>
                        </a:rPr>
                        <a:t>	Total</a:t>
                      </a:r>
                    </a:p>
                  </a:txBody>
                  <a:tcPr marL="45719" marR="0" marT="45722" marB="45722"/>
                </a:tc>
                <a:tc>
                  <a:txBody>
                    <a:bodyPr/>
                    <a:lstStyle/>
                    <a:p>
                      <a:pPr algn="r"/>
                      <a:r>
                        <a:rPr lang="en-US" sz="1100" b="1" strike="noStrike" dirty="0">
                          <a:solidFill>
                            <a:srgbClr val="000000"/>
                          </a:solidFill>
                        </a:rPr>
                        <a:t>200</a:t>
                      </a:r>
                      <a:endParaRPr lang="en-US" sz="1100" b="1" u="sng" strike="noStrike" dirty="0">
                        <a:solidFill>
                          <a:srgbClr val="000000"/>
                        </a:solidFill>
                      </a:endParaRPr>
                    </a:p>
                  </a:txBody>
                  <a:tcPr marL="45719" marR="45719" marT="45722" marB="45722">
                    <a:lnT w="12700" cap="flat" cmpd="sng" algn="ctr">
                      <a:solidFill>
                        <a:schemeClr val="tx1"/>
                      </a:solidFill>
                      <a:prstDash val="solid"/>
                      <a:round/>
                      <a:headEnd type="none" w="med" len="med"/>
                      <a:tailEnd type="none" w="med" len="med"/>
                    </a:lnT>
                  </a:tcPr>
                </a:tc>
                <a:tc vMerge="1">
                  <a:txBody>
                    <a:bodyPr/>
                    <a:lstStyle/>
                    <a:p>
                      <a:pPr>
                        <a:tabLst>
                          <a:tab pos="228600" algn="l"/>
                          <a:tab pos="576263" algn="l"/>
                        </a:tabLst>
                      </a:pPr>
                      <a:endParaRPr lang="en-US" sz="1100" b="1"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tabLst>
                          <a:tab pos="228600" algn="l"/>
                          <a:tab pos="576263" algn="l"/>
                        </a:tabLst>
                      </a:pPr>
                      <a:r>
                        <a:rPr lang="en-US" sz="1100" b="1" dirty="0">
                          <a:solidFill>
                            <a:srgbClr val="000000"/>
                          </a:solidFill>
                        </a:rPr>
                        <a:t>	Total</a:t>
                      </a:r>
                    </a:p>
                  </a:txBody>
                  <a:tcPr marL="45719" marR="45719" marT="45722" marB="45722">
                    <a:lnL w="12700" cap="flat" cmpd="sng" algn="ctr">
                      <a:solidFill>
                        <a:schemeClr val="tx2"/>
                      </a:solidFill>
                      <a:prstDash val="solid"/>
                      <a:round/>
                      <a:headEnd type="none" w="med" len="med"/>
                      <a:tailEnd type="none" w="med" len="med"/>
                    </a:lnL>
                  </a:tcPr>
                </a:tc>
                <a:tc>
                  <a:txBody>
                    <a:bodyPr/>
                    <a:lstStyle/>
                    <a:p>
                      <a:pPr algn="r"/>
                      <a:r>
                        <a:rPr lang="en-US" sz="1100" b="1" strike="noStrike" dirty="0">
                          <a:solidFill>
                            <a:srgbClr val="000000"/>
                          </a:solidFill>
                        </a:rPr>
                        <a:t>200</a:t>
                      </a:r>
                      <a:endParaRPr lang="en-US" sz="1100" b="1" u="sng" strike="noStrike" dirty="0">
                        <a:solidFill>
                          <a:srgbClr val="FF0000"/>
                        </a:solidFill>
                      </a:endParaRPr>
                    </a:p>
                  </a:txBody>
                  <a:tcPr marL="45719" marR="45719" marT="45722" marB="45722">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8" name="Left Brace 7"/>
          <p:cNvSpPr/>
          <p:nvPr/>
        </p:nvSpPr>
        <p:spPr>
          <a:xfrm flipV="1">
            <a:off x="1386293" y="2648536"/>
            <a:ext cx="159334" cy="771345"/>
          </a:xfrm>
          <a:prstGeom prst="leftBrace">
            <a:avLst>
              <a:gd name="adj1" fmla="val 113784"/>
              <a:gd name="adj2" fmla="val 52992"/>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9" name="TextBox 8"/>
          <p:cNvSpPr txBox="1"/>
          <p:nvPr/>
        </p:nvSpPr>
        <p:spPr>
          <a:xfrm>
            <a:off x="228345" y="2525000"/>
            <a:ext cx="1241577" cy="1169551"/>
          </a:xfrm>
          <a:prstGeom prst="rect">
            <a:avLst/>
          </a:prstGeom>
          <a:noFill/>
        </p:spPr>
        <p:txBody>
          <a:bodyPr wrap="square" rtlCol="0">
            <a:spAutoFit/>
          </a:bodyPr>
          <a:lstStyle/>
          <a:p>
            <a:r>
              <a:rPr lang="en-US" sz="1000" b="1" dirty="0">
                <a:solidFill>
                  <a:srgbClr val="FF0000"/>
                </a:solidFill>
              </a:rPr>
              <a:t>These BHC assets can be used  to recapitalize and provide liquidity to OpCos after the onset of financial distress</a:t>
            </a:r>
          </a:p>
        </p:txBody>
      </p:sp>
      <p:sp>
        <p:nvSpPr>
          <p:cNvPr id="10" name="TextBox 9"/>
          <p:cNvSpPr txBox="1"/>
          <p:nvPr/>
        </p:nvSpPr>
        <p:spPr>
          <a:xfrm>
            <a:off x="421587" y="6035457"/>
            <a:ext cx="9391005" cy="233433"/>
          </a:xfrm>
          <a:prstGeom prst="rect">
            <a:avLst/>
          </a:prstGeom>
          <a:noFill/>
        </p:spPr>
        <p:txBody>
          <a:bodyPr wrap="square" lIns="91368" tIns="45682" rIns="91368" bIns="45682" rtlCol="0">
            <a:spAutoFit/>
          </a:bodyPr>
          <a:lstStyle/>
          <a:p>
            <a:pPr algn="ctr"/>
            <a:r>
              <a:rPr lang="en-US" sz="900" dirty="0">
                <a:solidFill>
                  <a:srgbClr val="000000"/>
                </a:solidFill>
              </a:rPr>
              <a:t>* The figures used in this SPOE hypothetical are meant to be illustrative only. </a:t>
            </a:r>
            <a:endParaRPr lang="en-US" sz="900" strike="sngStrike" dirty="0">
              <a:solidFill>
                <a:srgbClr val="FF0000"/>
              </a:solidFill>
            </a:endParaRPr>
          </a:p>
        </p:txBody>
      </p:sp>
      <p:sp>
        <p:nvSpPr>
          <p:cNvPr id="11" name="Oval 10"/>
          <p:cNvSpPr/>
          <p:nvPr/>
        </p:nvSpPr>
        <p:spPr bwMode="auto">
          <a:xfrm>
            <a:off x="7956271" y="2560054"/>
            <a:ext cx="407507" cy="267896"/>
          </a:xfrm>
          <a:prstGeom prst="ellipse">
            <a:avLst/>
          </a:prstGeom>
          <a:noFill/>
          <a:ln w="9525">
            <a:solidFill>
              <a:srgbClr val="FF0000"/>
            </a:solidFill>
            <a:miter lim="800000"/>
            <a:headEnd/>
            <a:tailEnd/>
          </a:ln>
          <a:effectLst/>
        </p:spPr>
        <p:txBody>
          <a:bodyPr vert="horz" wrap="none" lIns="101882" tIns="50941" rIns="101882" bIns="50941" numCol="1" rtlCol="0" anchor="ctr" anchorCtr="0" compatLnSpc="1">
            <a:prstTxWarp prst="textNoShape">
              <a:avLst/>
            </a:prstTxWarp>
          </a:bodyPr>
          <a:lstStyle/>
          <a:p>
            <a:pPr algn="ctr"/>
            <a:endParaRPr lang="en-US" dirty="0"/>
          </a:p>
        </p:txBody>
      </p:sp>
      <p:sp>
        <p:nvSpPr>
          <p:cNvPr id="12" name="TextBox 11"/>
          <p:cNvSpPr txBox="1"/>
          <p:nvPr/>
        </p:nvSpPr>
        <p:spPr>
          <a:xfrm>
            <a:off x="8747452" y="2566340"/>
            <a:ext cx="1184410" cy="261610"/>
          </a:xfrm>
          <a:prstGeom prst="rect">
            <a:avLst/>
          </a:prstGeom>
          <a:noFill/>
        </p:spPr>
        <p:txBody>
          <a:bodyPr wrap="square" rtlCol="0">
            <a:spAutoFit/>
          </a:bodyPr>
          <a:lstStyle/>
          <a:p>
            <a:r>
              <a:rPr lang="en-US" sz="1100" b="1" dirty="0">
                <a:solidFill>
                  <a:srgbClr val="FF0000"/>
                </a:solidFill>
              </a:rPr>
              <a:t>External TLAC</a:t>
            </a:r>
          </a:p>
        </p:txBody>
      </p:sp>
      <p:sp>
        <p:nvSpPr>
          <p:cNvPr id="13" name="Oval 12"/>
          <p:cNvSpPr/>
          <p:nvPr/>
        </p:nvSpPr>
        <p:spPr bwMode="auto">
          <a:xfrm>
            <a:off x="7956270" y="5156091"/>
            <a:ext cx="407507" cy="267896"/>
          </a:xfrm>
          <a:prstGeom prst="ellipse">
            <a:avLst/>
          </a:prstGeom>
          <a:noFill/>
          <a:ln w="9525">
            <a:solidFill>
              <a:srgbClr val="FF0000"/>
            </a:solidFill>
            <a:miter lim="800000"/>
            <a:headEnd/>
            <a:tailEnd/>
          </a:ln>
          <a:effectLst/>
        </p:spPr>
        <p:txBody>
          <a:bodyPr vert="horz" wrap="none" lIns="101882" tIns="50941" rIns="101882" bIns="50941" numCol="1" rtlCol="0" anchor="ctr" anchorCtr="0" compatLnSpc="1">
            <a:prstTxWarp prst="textNoShape">
              <a:avLst/>
            </a:prstTxWarp>
          </a:bodyPr>
          <a:lstStyle/>
          <a:p>
            <a:pPr algn="ctr"/>
            <a:endParaRPr lang="en-US" dirty="0"/>
          </a:p>
        </p:txBody>
      </p:sp>
      <p:cxnSp>
        <p:nvCxnSpPr>
          <p:cNvPr id="14" name="Straight Arrow Connector 13"/>
          <p:cNvCxnSpPr>
            <a:stCxn id="12" idx="1"/>
          </p:cNvCxnSpPr>
          <p:nvPr/>
        </p:nvCxnSpPr>
        <p:spPr>
          <a:xfrm flipH="1">
            <a:off x="8483048" y="2697145"/>
            <a:ext cx="26440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350715" y="2827950"/>
            <a:ext cx="813163" cy="224085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HYPOTHETICAL LOSSES</a:t>
            </a:r>
          </a:p>
        </p:txBody>
      </p:sp>
      <p:sp>
        <p:nvSpPr>
          <p:cNvPr id="3" name="Slide Number Placeholder 2"/>
          <p:cNvSpPr>
            <a:spLocks noGrp="1"/>
          </p:cNvSpPr>
          <p:nvPr>
            <p:ph type="sldNum" sz="quarter" idx="4"/>
          </p:nvPr>
        </p:nvSpPr>
        <p:spPr/>
        <p:txBody>
          <a:bodyPr/>
          <a:lstStyle/>
          <a:p>
            <a:fld id="{B5A84162-BF9B-4E52-A7B3-D49CEE524444}" type="slidenum">
              <a:rPr lang="en-US" smtClean="0"/>
              <a:pPr/>
              <a:t>5</a:t>
            </a:fld>
            <a:endParaRPr lang="en-US" dirty="0"/>
          </a:p>
        </p:txBody>
      </p:sp>
      <p:sp>
        <p:nvSpPr>
          <p:cNvPr id="4" name="TextBox 3"/>
          <p:cNvSpPr txBox="1"/>
          <p:nvPr/>
        </p:nvSpPr>
        <p:spPr>
          <a:xfrm>
            <a:off x="4154260" y="1823371"/>
            <a:ext cx="1707723" cy="285754"/>
          </a:xfrm>
          <a:prstGeom prst="rect">
            <a:avLst/>
          </a:prstGeom>
          <a:noFill/>
        </p:spPr>
        <p:txBody>
          <a:bodyPr wrap="square" lIns="91368" tIns="45682" rIns="91368" bIns="45682" rtlCol="0">
            <a:spAutoFit/>
          </a:bodyPr>
          <a:lstStyle/>
          <a:p>
            <a:pPr algn="ctr"/>
            <a:r>
              <a:rPr lang="en-US" sz="1200" dirty="0">
                <a:solidFill>
                  <a:srgbClr val="000000"/>
                </a:solidFill>
              </a:rPr>
              <a:t>Public Shareholders</a:t>
            </a:r>
          </a:p>
        </p:txBody>
      </p:sp>
      <p:cxnSp>
        <p:nvCxnSpPr>
          <p:cNvPr id="5" name="Straight Connector 4"/>
          <p:cNvCxnSpPr>
            <a:stCxn id="11" idx="0"/>
            <a:endCxn id="4" idx="2"/>
          </p:cNvCxnSpPr>
          <p:nvPr/>
        </p:nvCxnSpPr>
        <p:spPr>
          <a:xfrm flipV="1">
            <a:off x="4997524" y="2109133"/>
            <a:ext cx="10591" cy="192831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auto">
          <a:xfrm>
            <a:off x="4240603" y="2259332"/>
            <a:ext cx="1513840" cy="985519"/>
          </a:xfrm>
          <a:prstGeom prst="rect">
            <a:avLst/>
          </a:prstGeom>
          <a:solidFill>
            <a:srgbClr val="FFC000"/>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Bank Holding </a:t>
            </a:r>
            <a:br>
              <a:rPr lang="en-US" sz="1000" b="1" dirty="0">
                <a:solidFill>
                  <a:srgbClr val="000000"/>
                </a:solidFill>
              </a:rPr>
            </a:br>
            <a:r>
              <a:rPr lang="en-US" sz="1000" b="1" dirty="0">
                <a:solidFill>
                  <a:srgbClr val="000000"/>
                </a:solidFill>
              </a:rPr>
              <a:t>Company</a:t>
            </a:r>
          </a:p>
        </p:txBody>
      </p:sp>
      <p:sp>
        <p:nvSpPr>
          <p:cNvPr id="7" name="Diagonal Stripe 6"/>
          <p:cNvSpPr/>
          <p:nvPr/>
        </p:nvSpPr>
        <p:spPr>
          <a:xfrm>
            <a:off x="2881069" y="4788257"/>
            <a:ext cx="844523" cy="875070"/>
          </a:xfrm>
          <a:prstGeom prst="diagStripe">
            <a:avLst/>
          </a:prstGeom>
          <a:solidFill>
            <a:schemeClr val="accent1">
              <a:lumMod val="60000"/>
              <a:lumOff val="40000"/>
            </a:schemeClr>
          </a:solidFill>
          <a:ln w="9525">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lIns="101799" tIns="50900" rIns="101799" bIns="50900" spcCol="0" rtlCol="0" anchor="ctr"/>
          <a:lstStyle/>
          <a:p>
            <a:pPr algn="ctr"/>
            <a:endParaRPr lang="en-US" sz="1200" b="1" dirty="0">
              <a:solidFill>
                <a:schemeClr val="tx1"/>
              </a:solidFill>
            </a:endParaRPr>
          </a:p>
        </p:txBody>
      </p:sp>
      <p:sp>
        <p:nvSpPr>
          <p:cNvPr id="8" name="Rectangle 7"/>
          <p:cNvSpPr/>
          <p:nvPr/>
        </p:nvSpPr>
        <p:spPr bwMode="auto">
          <a:xfrm>
            <a:off x="3245528" y="4037438"/>
            <a:ext cx="1076961" cy="822960"/>
          </a:xfrm>
          <a:prstGeom prst="rect">
            <a:avLst/>
          </a:prstGeom>
          <a:solidFill>
            <a:schemeClr val="accent1">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Bank</a:t>
            </a:r>
          </a:p>
        </p:txBody>
      </p:sp>
      <p:sp>
        <p:nvSpPr>
          <p:cNvPr id="9" name="Rectangle 8"/>
          <p:cNvSpPr/>
          <p:nvPr/>
        </p:nvSpPr>
        <p:spPr bwMode="auto">
          <a:xfrm>
            <a:off x="3725591" y="5221275"/>
            <a:ext cx="878840" cy="619760"/>
          </a:xfrm>
          <a:prstGeom prst="rect">
            <a:avLst/>
          </a:prstGeom>
          <a:solidFill>
            <a:schemeClr val="accent1">
              <a:lumMod val="60000"/>
              <a:lumOff val="40000"/>
            </a:schemeClr>
          </a:solidFill>
          <a:ln w="12700">
            <a:solidFill>
              <a:schemeClr val="tx1"/>
            </a:solidFill>
            <a:prstDash val="solid"/>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a:t>
            </a:r>
            <a:br>
              <a:rPr lang="en-US" sz="1000" b="1" dirty="0">
                <a:solidFill>
                  <a:srgbClr val="000000"/>
                </a:solidFill>
              </a:rPr>
            </a:br>
            <a:r>
              <a:rPr lang="en-US" sz="1000" b="1" dirty="0">
                <a:solidFill>
                  <a:srgbClr val="000000"/>
                </a:solidFill>
              </a:rPr>
              <a:t>Subsidiary</a:t>
            </a:r>
          </a:p>
        </p:txBody>
      </p:sp>
      <p:cxnSp>
        <p:nvCxnSpPr>
          <p:cNvPr id="10" name="Straight Connector 9"/>
          <p:cNvCxnSpPr>
            <a:stCxn id="9" idx="0"/>
          </p:cNvCxnSpPr>
          <p:nvPr/>
        </p:nvCxnSpPr>
        <p:spPr>
          <a:xfrm flipV="1">
            <a:off x="4165010" y="4860396"/>
            <a:ext cx="0" cy="360874"/>
          </a:xfrm>
          <a:prstGeom prst="line">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4459050" y="4037438"/>
            <a:ext cx="1076961" cy="822960"/>
          </a:xfrm>
          <a:prstGeom prst="rect">
            <a:avLst/>
          </a:prstGeom>
          <a:solidFill>
            <a:schemeClr val="accent2">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Domestic</a:t>
            </a:r>
            <a:br>
              <a:rPr lang="en-US" sz="1000" b="1" dirty="0">
                <a:solidFill>
                  <a:srgbClr val="000000"/>
                </a:solidFill>
              </a:rPr>
            </a:br>
            <a:r>
              <a:rPr lang="en-US" sz="1000" b="1" dirty="0">
                <a:solidFill>
                  <a:srgbClr val="000000"/>
                </a:solidFill>
              </a:rPr>
              <a:t>Broker-Dealer </a:t>
            </a:r>
          </a:p>
        </p:txBody>
      </p:sp>
      <p:sp>
        <p:nvSpPr>
          <p:cNvPr id="12" name="Rectangle 11"/>
          <p:cNvSpPr/>
          <p:nvPr/>
        </p:nvSpPr>
        <p:spPr bwMode="auto">
          <a:xfrm>
            <a:off x="5687511" y="4037438"/>
            <a:ext cx="1076961" cy="822960"/>
          </a:xfrm>
          <a:prstGeom prst="rect">
            <a:avLst/>
          </a:prstGeom>
          <a:solidFill>
            <a:schemeClr val="accent2">
              <a:lumMod val="60000"/>
              <a:lumOff val="40000"/>
            </a:schemeClr>
          </a:solidFill>
          <a:ln>
            <a:solidFill>
              <a:schemeClr val="tx1"/>
            </a:solidFill>
            <a:prstDash val="solid"/>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a:t>
            </a:r>
            <a:br>
              <a:rPr lang="en-US" sz="1000" b="1" dirty="0">
                <a:solidFill>
                  <a:srgbClr val="000000"/>
                </a:solidFill>
              </a:rPr>
            </a:br>
            <a:r>
              <a:rPr lang="en-US" sz="1000" b="1" dirty="0">
                <a:solidFill>
                  <a:srgbClr val="000000"/>
                </a:solidFill>
              </a:rPr>
              <a:t>Broker-Dealer </a:t>
            </a:r>
          </a:p>
        </p:txBody>
      </p:sp>
      <p:sp>
        <p:nvSpPr>
          <p:cNvPr id="13" name="Rectangle 12"/>
          <p:cNvSpPr/>
          <p:nvPr/>
        </p:nvSpPr>
        <p:spPr bwMode="auto">
          <a:xfrm>
            <a:off x="2524380" y="5221275"/>
            <a:ext cx="878840" cy="619760"/>
          </a:xfrm>
          <a:prstGeom prst="rect">
            <a:avLst/>
          </a:prstGeom>
          <a:solidFill>
            <a:schemeClr val="accent1">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 Bank</a:t>
            </a:r>
            <a:br>
              <a:rPr lang="en-US" sz="1000" b="1" dirty="0">
                <a:solidFill>
                  <a:srgbClr val="000000"/>
                </a:solidFill>
              </a:rPr>
            </a:br>
            <a:r>
              <a:rPr lang="en-US" sz="1000" b="1" dirty="0">
                <a:solidFill>
                  <a:srgbClr val="000000"/>
                </a:solidFill>
              </a:rPr>
              <a:t>Branch</a:t>
            </a:r>
          </a:p>
        </p:txBody>
      </p:sp>
      <p:cxnSp>
        <p:nvCxnSpPr>
          <p:cNvPr id="14" name="Elbow Connector 13"/>
          <p:cNvCxnSpPr>
            <a:stCxn id="8" idx="0"/>
            <a:endCxn id="6" idx="2"/>
          </p:cNvCxnSpPr>
          <p:nvPr/>
        </p:nvCxnSpPr>
        <p:spPr>
          <a:xfrm rot="5400000" flipH="1" flipV="1">
            <a:off x="3994471" y="3034382"/>
            <a:ext cx="792586" cy="1213522"/>
          </a:xfrm>
          <a:prstGeom prst="bentConnector3">
            <a:avLst>
              <a:gd name="adj1" fmla="val 50000"/>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2" idx="0"/>
            <a:endCxn id="6" idx="2"/>
          </p:cNvCxnSpPr>
          <p:nvPr/>
        </p:nvCxnSpPr>
        <p:spPr>
          <a:xfrm rot="16200000" flipV="1">
            <a:off x="5215471" y="3026908"/>
            <a:ext cx="792586" cy="1228469"/>
          </a:xfrm>
          <a:prstGeom prst="bentConnector3">
            <a:avLst>
              <a:gd name="adj1" fmla="val 50000"/>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64470" y="2109133"/>
            <a:ext cx="2915895" cy="523143"/>
          </a:xfrm>
          <a:prstGeom prst="rect">
            <a:avLst/>
          </a:prstGeom>
          <a:noFill/>
        </p:spPr>
        <p:txBody>
          <a:bodyPr wrap="square" lIns="91368" tIns="45682" rIns="91368" bIns="45682" rtlCol="0">
            <a:spAutoFit/>
          </a:bodyPr>
          <a:lstStyle/>
          <a:p>
            <a:r>
              <a:rPr lang="en-US" sz="1400" b="1" dirty="0">
                <a:solidFill>
                  <a:srgbClr val="000000"/>
                </a:solidFill>
              </a:rPr>
              <a:t>Total Losses:  $50 bn</a:t>
            </a:r>
          </a:p>
          <a:p>
            <a:r>
              <a:rPr lang="en-US" sz="1400" b="1" dirty="0">
                <a:solidFill>
                  <a:srgbClr val="000000"/>
                </a:solidFill>
              </a:rPr>
              <a:t>Remaining BHC Equity:  $50 bn</a:t>
            </a:r>
          </a:p>
        </p:txBody>
      </p:sp>
      <p:sp>
        <p:nvSpPr>
          <p:cNvPr id="17" name="TextBox 16"/>
          <p:cNvSpPr txBox="1"/>
          <p:nvPr/>
        </p:nvSpPr>
        <p:spPr>
          <a:xfrm>
            <a:off x="502551" y="2109125"/>
            <a:ext cx="2742977" cy="2677579"/>
          </a:xfrm>
          <a:prstGeom prst="rect">
            <a:avLst/>
          </a:prstGeom>
          <a:noFill/>
        </p:spPr>
        <p:txBody>
          <a:bodyPr wrap="square" lIns="91368" tIns="45682" rIns="91368" bIns="45682" rtlCol="0">
            <a:spAutoFit/>
          </a:bodyPr>
          <a:lstStyle/>
          <a:p>
            <a:r>
              <a:rPr lang="en-US" sz="1400" b="1" u="sng" dirty="0">
                <a:solidFill>
                  <a:srgbClr val="000000"/>
                </a:solidFill>
              </a:rPr>
              <a:t>Losses in Subs ($bn)</a:t>
            </a:r>
          </a:p>
          <a:p>
            <a:endParaRPr lang="en-US" sz="1400" b="1" dirty="0">
              <a:solidFill>
                <a:srgbClr val="000000"/>
              </a:solidFill>
            </a:endParaRPr>
          </a:p>
          <a:p>
            <a:r>
              <a:rPr lang="en-US" sz="1400" b="1" dirty="0">
                <a:solidFill>
                  <a:srgbClr val="000000"/>
                </a:solidFill>
              </a:rPr>
              <a:t>Bank:  $40 Loss</a:t>
            </a:r>
          </a:p>
          <a:p>
            <a:pPr marL="171309" indent="-171309">
              <a:buFont typeface="Arial" panose="020B0604020202020204" pitchFamily="34" charset="0"/>
              <a:buChar char="•"/>
            </a:pPr>
            <a:r>
              <a:rPr lang="en-US" sz="1400" dirty="0">
                <a:solidFill>
                  <a:srgbClr val="000000"/>
                </a:solidFill>
              </a:rPr>
              <a:t>$35 Remaining Equity</a:t>
            </a:r>
          </a:p>
          <a:p>
            <a:endParaRPr lang="en-US" sz="1400" dirty="0">
              <a:solidFill>
                <a:srgbClr val="000000"/>
              </a:solidFill>
            </a:endParaRPr>
          </a:p>
          <a:p>
            <a:r>
              <a:rPr lang="en-US" sz="1400" b="1" dirty="0">
                <a:solidFill>
                  <a:srgbClr val="000000"/>
                </a:solidFill>
              </a:rPr>
              <a:t>Domestic Broker-Dealer:  </a:t>
            </a:r>
            <a:br>
              <a:rPr lang="en-US" sz="1400" b="1" dirty="0">
                <a:solidFill>
                  <a:srgbClr val="000000"/>
                </a:solidFill>
              </a:rPr>
            </a:br>
            <a:r>
              <a:rPr lang="en-US" sz="1400" b="1" dirty="0">
                <a:solidFill>
                  <a:srgbClr val="000000"/>
                </a:solidFill>
              </a:rPr>
              <a:t>$5 Loss</a:t>
            </a:r>
          </a:p>
          <a:p>
            <a:pPr marL="171309" indent="-171309">
              <a:buFont typeface="Arial" panose="020B0604020202020204" pitchFamily="34" charset="0"/>
              <a:buChar char="•"/>
            </a:pPr>
            <a:r>
              <a:rPr lang="en-US" sz="1400" dirty="0">
                <a:solidFill>
                  <a:srgbClr val="000000"/>
                </a:solidFill>
              </a:rPr>
              <a:t>$10 Remaining Equity</a:t>
            </a:r>
          </a:p>
          <a:p>
            <a:pPr marL="171309" indent="-171309">
              <a:buFont typeface="Arial" panose="020B0604020202020204" pitchFamily="34" charset="0"/>
              <a:buChar char="•"/>
            </a:pPr>
            <a:endParaRPr lang="en-US" sz="1400" dirty="0">
              <a:solidFill>
                <a:srgbClr val="000000"/>
              </a:solidFill>
            </a:endParaRPr>
          </a:p>
          <a:p>
            <a:r>
              <a:rPr lang="en-US" sz="1400" b="1" dirty="0">
                <a:solidFill>
                  <a:srgbClr val="000000"/>
                </a:solidFill>
              </a:rPr>
              <a:t>Foreign Broker-Dealer: </a:t>
            </a:r>
            <a:br>
              <a:rPr lang="en-US" sz="1400" b="1" dirty="0">
                <a:solidFill>
                  <a:srgbClr val="000000"/>
                </a:solidFill>
              </a:rPr>
            </a:br>
            <a:r>
              <a:rPr lang="en-US" sz="1400" b="1" dirty="0">
                <a:solidFill>
                  <a:srgbClr val="000000"/>
                </a:solidFill>
              </a:rPr>
              <a:t>$5 Loss</a:t>
            </a:r>
          </a:p>
          <a:p>
            <a:pPr marL="171309" indent="-171309">
              <a:buFont typeface="Arial" panose="020B0604020202020204" pitchFamily="34" charset="0"/>
              <a:buChar char="•"/>
            </a:pPr>
            <a:r>
              <a:rPr lang="en-US" sz="1400" dirty="0">
                <a:solidFill>
                  <a:srgbClr val="000000"/>
                </a:solidFill>
              </a:rPr>
              <a:t>$5 Remaining Equity </a:t>
            </a:r>
          </a:p>
        </p:txBody>
      </p:sp>
    </p:spTree>
    <p:extLst>
      <p:ext uri="{BB962C8B-B14F-4D97-AF65-F5344CB8AC3E}">
        <p14:creationId xmlns:p14="http://schemas.microsoft.com/office/powerpoint/2010/main" val="4169557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HYPOTHETICAL LOSSES (cont.)</a:t>
            </a:r>
          </a:p>
        </p:txBody>
      </p:sp>
      <p:sp>
        <p:nvSpPr>
          <p:cNvPr id="3" name="Slide Number Placeholder 2"/>
          <p:cNvSpPr>
            <a:spLocks noGrp="1"/>
          </p:cNvSpPr>
          <p:nvPr>
            <p:ph type="sldNum" sz="quarter" idx="4"/>
          </p:nvPr>
        </p:nvSpPr>
        <p:spPr/>
        <p:txBody>
          <a:bodyPr/>
          <a:lstStyle/>
          <a:p>
            <a:fld id="{B5A84162-BF9B-4E52-A7B3-D49CEE524444}" type="slidenum">
              <a:rPr lang="en-US" smtClean="0"/>
              <a:pPr/>
              <a:t>6</a:t>
            </a:fld>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4151496435"/>
              </p:ext>
            </p:extLst>
          </p:nvPr>
        </p:nvGraphicFramePr>
        <p:xfrm>
          <a:off x="1594044" y="1514411"/>
          <a:ext cx="6735234" cy="4582527"/>
        </p:xfrm>
        <a:graphic>
          <a:graphicData uri="http://schemas.openxmlformats.org/drawingml/2006/table">
            <a:tbl>
              <a:tblPr firstRow="1" bandRow="1">
                <a:tableStyleId>{2D5ABB26-0587-4C30-8999-92F81FD0307C}</a:tableStyleId>
              </a:tblPr>
              <a:tblGrid>
                <a:gridCol w="2499511">
                  <a:extLst>
                    <a:ext uri="{9D8B030D-6E8A-4147-A177-3AD203B41FA5}">
                      <a16:colId xmlns:a16="http://schemas.microsoft.com/office/drawing/2014/main" val="20000"/>
                    </a:ext>
                  </a:extLst>
                </a:gridCol>
                <a:gridCol w="796457">
                  <a:extLst>
                    <a:ext uri="{9D8B030D-6E8A-4147-A177-3AD203B41FA5}">
                      <a16:colId xmlns:a16="http://schemas.microsoft.com/office/drawing/2014/main" val="20001"/>
                    </a:ext>
                  </a:extLst>
                </a:gridCol>
                <a:gridCol w="119379">
                  <a:extLst>
                    <a:ext uri="{9D8B030D-6E8A-4147-A177-3AD203B41FA5}">
                      <a16:colId xmlns:a16="http://schemas.microsoft.com/office/drawing/2014/main" val="20002"/>
                    </a:ext>
                  </a:extLst>
                </a:gridCol>
                <a:gridCol w="2562306">
                  <a:extLst>
                    <a:ext uri="{9D8B030D-6E8A-4147-A177-3AD203B41FA5}">
                      <a16:colId xmlns:a16="http://schemas.microsoft.com/office/drawing/2014/main" val="20003"/>
                    </a:ext>
                  </a:extLst>
                </a:gridCol>
                <a:gridCol w="757581">
                  <a:extLst>
                    <a:ext uri="{9D8B030D-6E8A-4147-A177-3AD203B41FA5}">
                      <a16:colId xmlns:a16="http://schemas.microsoft.com/office/drawing/2014/main" val="20004"/>
                    </a:ext>
                  </a:extLst>
                </a:gridCol>
              </a:tblGrid>
              <a:tr h="589816">
                <a:tc gridSpan="5">
                  <a:txBody>
                    <a:bodyPr/>
                    <a:lstStyle/>
                    <a:p>
                      <a:pPr algn="ctr"/>
                      <a:r>
                        <a:rPr lang="en-US" sz="1100" b="1" dirty="0">
                          <a:solidFill>
                            <a:srgbClr val="000000"/>
                          </a:solidFill>
                        </a:rPr>
                        <a:t>Top-Tier</a:t>
                      </a:r>
                      <a:r>
                        <a:rPr lang="en-US" sz="1100" b="1" baseline="0" dirty="0">
                          <a:solidFill>
                            <a:srgbClr val="000000"/>
                          </a:solidFill>
                        </a:rPr>
                        <a:t> </a:t>
                      </a:r>
                      <a:r>
                        <a:rPr lang="en-US" sz="1100" b="1" dirty="0">
                          <a:solidFill>
                            <a:srgbClr val="000000"/>
                          </a:solidFill>
                        </a:rPr>
                        <a:t>BHC </a:t>
                      </a:r>
                      <a:r>
                        <a:rPr lang="en-US" sz="1100" b="1" u="none" dirty="0">
                          <a:solidFill>
                            <a:srgbClr val="000000"/>
                          </a:solidFill>
                        </a:rPr>
                        <a:t>Stand-alone</a:t>
                      </a:r>
                      <a:r>
                        <a:rPr lang="en-US" sz="1100" b="1" u="none" dirty="0">
                          <a:solidFill>
                            <a:schemeClr val="tx1"/>
                          </a:solidFill>
                        </a:rPr>
                        <a:t> </a:t>
                      </a:r>
                      <a:r>
                        <a:rPr lang="en-US" sz="1100" b="1" baseline="0" dirty="0">
                          <a:solidFill>
                            <a:srgbClr val="000000"/>
                          </a:solidFill>
                        </a:rPr>
                        <a:t>Balance Sheet After Losses and Before Recapitalization ($bn)</a:t>
                      </a:r>
                      <a:endParaRPr lang="en-US" sz="1100" b="1" dirty="0">
                        <a:solidFill>
                          <a:srgbClr val="000000"/>
                        </a:solidFill>
                      </a:endParaRPr>
                    </a:p>
                  </a:txBody>
                  <a:tcPr anchor="b">
                    <a:lnB w="12700" cap="flat" cmpd="sng" algn="ctr">
                      <a:solidFill>
                        <a:schemeClr val="tx2"/>
                      </a:solidFill>
                      <a:prstDash val="solid"/>
                      <a:round/>
                      <a:headEnd type="none" w="med" len="med"/>
                      <a:tailEnd type="none" w="med" len="med"/>
                    </a:lnB>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10000"/>
                  </a:ext>
                </a:extLst>
              </a:tr>
              <a:tr h="538519">
                <a:tc>
                  <a:txBody>
                    <a:bodyPr/>
                    <a:lstStyle/>
                    <a:p>
                      <a:r>
                        <a:rPr lang="en-US" sz="1100" b="1" dirty="0">
                          <a:solidFill>
                            <a:srgbClr val="000000"/>
                          </a:solidFill>
                        </a:rPr>
                        <a:t>Assets</a:t>
                      </a:r>
                    </a:p>
                  </a:txBody>
                  <a:tcPr marL="45719" marR="0" marT="45722" marB="45722">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100" dirty="0">
                        <a:solidFill>
                          <a:srgbClr val="000000"/>
                        </a:solidFill>
                      </a:endParaRPr>
                    </a:p>
                  </a:txBody>
                  <a:tcPr marL="45719" marR="45719" marT="45722" marB="45722">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b="1" dirty="0">
                          <a:solidFill>
                            <a:srgbClr val="000000"/>
                          </a:solidFill>
                        </a:rPr>
                        <a:t>Liabilities</a:t>
                      </a:r>
                    </a:p>
                  </a:txBody>
                  <a:tcPr marL="45719" marR="45719" marT="45722" marB="45722">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100" dirty="0">
                        <a:solidFill>
                          <a:srgbClr val="000000"/>
                        </a:solidFill>
                      </a:endParaRPr>
                    </a:p>
                  </a:txBody>
                  <a:tcPr marL="45719" marR="45719" marT="45722" marB="45722">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300484">
                <a:tc>
                  <a:txBody>
                    <a:bodyPr/>
                    <a:lstStyle/>
                    <a:p>
                      <a:r>
                        <a:rPr lang="en-US" sz="1100" dirty="0">
                          <a:solidFill>
                            <a:srgbClr val="000000"/>
                          </a:solidFill>
                        </a:rPr>
                        <a:t>Cash and Other HQLAs</a:t>
                      </a:r>
                    </a:p>
                    <a:p>
                      <a:endParaRPr lang="en-US" sz="1100" dirty="0">
                        <a:solidFill>
                          <a:srgbClr val="000000"/>
                        </a:solidFill>
                      </a:endParaRPr>
                    </a:p>
                    <a:p>
                      <a:r>
                        <a:rPr lang="en-US" sz="1100" dirty="0">
                          <a:solidFill>
                            <a:srgbClr val="000000"/>
                          </a:solidFill>
                        </a:rPr>
                        <a:t>BHC Deposits in Bank</a:t>
                      </a:r>
                    </a:p>
                    <a:p>
                      <a:r>
                        <a:rPr lang="en-US" sz="1100" dirty="0">
                          <a:solidFill>
                            <a:srgbClr val="000000"/>
                          </a:solidFill>
                        </a:rPr>
                        <a:t>Advances to Domestic Broker-Dealer </a:t>
                      </a:r>
                    </a:p>
                    <a:p>
                      <a:r>
                        <a:rPr lang="en-US" sz="1100" strike="noStrike" dirty="0">
                          <a:solidFill>
                            <a:srgbClr val="000000"/>
                          </a:solidFill>
                        </a:rPr>
                        <a:t>Advances</a:t>
                      </a:r>
                      <a:r>
                        <a:rPr lang="en-US" sz="1100" strike="noStrike" baseline="0" dirty="0">
                          <a:solidFill>
                            <a:srgbClr val="000000"/>
                          </a:solidFill>
                        </a:rPr>
                        <a:t> to Foreign Broker-Dealer </a:t>
                      </a:r>
                      <a:endParaRPr lang="en-US" sz="1100" strike="noStrike" dirty="0">
                        <a:solidFill>
                          <a:srgbClr val="000000"/>
                        </a:solidFill>
                      </a:endParaRPr>
                    </a:p>
                  </a:txBody>
                  <a:tcPr marL="45719" marR="0" marT="45722" marB="45722">
                    <a:lnT w="12700" cap="flat" cmpd="sng" algn="ctr">
                      <a:solidFill>
                        <a:schemeClr val="tx2"/>
                      </a:solidFill>
                      <a:prstDash val="solid"/>
                      <a:round/>
                      <a:headEnd type="none" w="med" len="med"/>
                      <a:tailEnd type="none" w="med" len="med"/>
                    </a:lnT>
                  </a:tcPr>
                </a:tc>
                <a:tc>
                  <a:txBody>
                    <a:bodyPr/>
                    <a:lstStyle/>
                    <a:p>
                      <a:pPr algn="r"/>
                      <a:r>
                        <a:rPr lang="en-US" sz="1100" dirty="0">
                          <a:solidFill>
                            <a:srgbClr val="000000"/>
                          </a:solidFill>
                        </a:rPr>
                        <a:t>25</a:t>
                      </a:r>
                    </a:p>
                    <a:p>
                      <a:pPr algn="r"/>
                      <a:endParaRPr lang="en-US" sz="1100" dirty="0">
                        <a:solidFill>
                          <a:srgbClr val="000000"/>
                        </a:solidFill>
                      </a:endParaRPr>
                    </a:p>
                    <a:p>
                      <a:pPr algn="r"/>
                      <a:r>
                        <a:rPr lang="en-US" sz="1100" dirty="0">
                          <a:solidFill>
                            <a:srgbClr val="000000"/>
                          </a:solidFill>
                        </a:rPr>
                        <a:t>35</a:t>
                      </a:r>
                    </a:p>
                    <a:p>
                      <a:pPr algn="r"/>
                      <a:r>
                        <a:rPr lang="en-US" sz="1100" dirty="0">
                          <a:solidFill>
                            <a:srgbClr val="000000"/>
                          </a:solidFill>
                        </a:rPr>
                        <a:t>15</a:t>
                      </a:r>
                    </a:p>
                    <a:p>
                      <a:pPr algn="r"/>
                      <a:r>
                        <a:rPr lang="en-US" sz="1100" strike="noStrike" dirty="0">
                          <a:solidFill>
                            <a:srgbClr val="000000"/>
                          </a:solidFill>
                        </a:rPr>
                        <a:t>10</a:t>
                      </a:r>
                    </a:p>
                    <a:p>
                      <a:pPr algn="r"/>
                      <a:endParaRPr lang="en-US" sz="1100" dirty="0">
                        <a:solidFill>
                          <a:srgbClr val="000000"/>
                        </a:solidFill>
                      </a:endParaRPr>
                    </a:p>
                    <a:p>
                      <a:pPr algn="r"/>
                      <a:endParaRPr lang="en-US" sz="1100" dirty="0">
                        <a:solidFill>
                          <a:srgbClr val="000000"/>
                        </a:solidFill>
                      </a:endParaRPr>
                    </a:p>
                  </a:txBody>
                  <a:tcPr marL="45719" marR="45719" marT="45722" marB="45722">
                    <a:lnT w="12700" cap="flat" cmpd="sng" algn="ctr">
                      <a:solidFill>
                        <a:schemeClr val="tx2"/>
                      </a:solidFill>
                      <a:prstDash val="solid"/>
                      <a:round/>
                      <a:headEnd type="none" w="med" len="med"/>
                      <a:tailEnd type="none" w="med" len="med"/>
                    </a:lnT>
                  </a:tcPr>
                </a:tc>
                <a:tc>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en-US" sz="1100" dirty="0">
                          <a:solidFill>
                            <a:srgbClr val="000000"/>
                          </a:solidFill>
                        </a:rPr>
                        <a:t>Unsecured</a:t>
                      </a:r>
                      <a:r>
                        <a:rPr lang="en-US" sz="1100" baseline="0" dirty="0">
                          <a:solidFill>
                            <a:srgbClr val="000000"/>
                          </a:solidFill>
                        </a:rPr>
                        <a:t> l</a:t>
                      </a:r>
                      <a:r>
                        <a:rPr lang="en-US" sz="1100" dirty="0">
                          <a:solidFill>
                            <a:srgbClr val="000000"/>
                          </a:solidFill>
                        </a:rPr>
                        <a:t>ong-term debt</a:t>
                      </a:r>
                    </a:p>
                  </a:txBody>
                  <a:tcPr marL="45719" marR="45719" marT="45722" marB="45722">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algn="r"/>
                      <a:r>
                        <a:rPr lang="en-US" sz="1100" dirty="0">
                          <a:solidFill>
                            <a:srgbClr val="000000"/>
                          </a:solidFill>
                        </a:rPr>
                        <a:t>100</a:t>
                      </a:r>
                    </a:p>
                  </a:txBody>
                  <a:tcPr marL="45719" marR="45719" marT="45722" marB="45722">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2"/>
                  </a:ext>
                </a:extLst>
              </a:tr>
              <a:tr h="1300484">
                <a:tc>
                  <a:txBody>
                    <a:bodyPr/>
                    <a:lstStyle/>
                    <a:p>
                      <a:r>
                        <a:rPr lang="en-US" sz="1100" dirty="0">
                          <a:solidFill>
                            <a:srgbClr val="000000"/>
                          </a:solidFill>
                        </a:rPr>
                        <a:t>Equity of Bank</a:t>
                      </a:r>
                    </a:p>
                    <a:p>
                      <a:r>
                        <a:rPr lang="en-US" sz="1100" dirty="0">
                          <a:solidFill>
                            <a:srgbClr val="000000"/>
                          </a:solidFill>
                        </a:rPr>
                        <a:t>Equity of Domestic Broker-Dealer </a:t>
                      </a:r>
                    </a:p>
                    <a:p>
                      <a:r>
                        <a:rPr lang="en-US" sz="1100" dirty="0">
                          <a:solidFill>
                            <a:srgbClr val="000000"/>
                          </a:solidFill>
                        </a:rPr>
                        <a:t>Equity of Foreign Broker-Dealer </a:t>
                      </a:r>
                      <a:br>
                        <a:rPr lang="en-US" sz="1100" dirty="0">
                          <a:solidFill>
                            <a:srgbClr val="000000"/>
                          </a:solidFill>
                        </a:rPr>
                      </a:br>
                      <a:br>
                        <a:rPr lang="en-US" sz="1100" dirty="0">
                          <a:solidFill>
                            <a:srgbClr val="000000"/>
                          </a:solidFill>
                        </a:rPr>
                      </a:br>
                      <a:br>
                        <a:rPr lang="en-US" sz="1100" dirty="0">
                          <a:solidFill>
                            <a:srgbClr val="000000"/>
                          </a:solidFill>
                        </a:rPr>
                      </a:br>
                      <a:r>
                        <a:rPr lang="en-US" sz="1100" dirty="0">
                          <a:solidFill>
                            <a:srgbClr val="000000"/>
                          </a:solidFill>
                        </a:rPr>
                        <a:t>Other Assets</a:t>
                      </a:r>
                    </a:p>
                  </a:txBody>
                  <a:tcPr marL="45719" marR="0" marT="45722" marB="45722"/>
                </a:tc>
                <a:tc>
                  <a:txBody>
                    <a:bodyPr/>
                    <a:lstStyle/>
                    <a:p>
                      <a:pPr algn="r"/>
                      <a:r>
                        <a:rPr lang="en-US" sz="1100" b="0" dirty="0">
                          <a:solidFill>
                            <a:srgbClr val="000000"/>
                          </a:solidFill>
                        </a:rPr>
                        <a:t>75</a:t>
                      </a:r>
                      <a:r>
                        <a:rPr lang="en-US" sz="1100" b="0" dirty="0">
                          <a:solidFill>
                            <a:srgbClr val="000000"/>
                          </a:solidFill>
                          <a:sym typeface="Wingdings" panose="05000000000000000000" pitchFamily="2" charset="2"/>
                        </a:rPr>
                        <a:t></a:t>
                      </a:r>
                      <a:r>
                        <a:rPr lang="en-US" sz="1100" b="1" dirty="0">
                          <a:solidFill>
                            <a:srgbClr val="FF0000"/>
                          </a:solidFill>
                        </a:rPr>
                        <a:t>35</a:t>
                      </a:r>
                    </a:p>
                    <a:p>
                      <a:pPr algn="r"/>
                      <a:r>
                        <a:rPr lang="en-US" sz="1100" b="0" dirty="0">
                          <a:solidFill>
                            <a:srgbClr val="000000"/>
                          </a:solidFill>
                        </a:rPr>
                        <a:t>15</a:t>
                      </a:r>
                      <a:r>
                        <a:rPr lang="en-US" sz="1100" b="0" dirty="0">
                          <a:solidFill>
                            <a:srgbClr val="000000"/>
                          </a:solidFill>
                          <a:sym typeface="Wingdings" panose="05000000000000000000" pitchFamily="2" charset="2"/>
                        </a:rPr>
                        <a:t></a:t>
                      </a:r>
                      <a:r>
                        <a:rPr lang="en-US" sz="1100" b="1" dirty="0">
                          <a:solidFill>
                            <a:srgbClr val="FF0000"/>
                          </a:solidFill>
                          <a:sym typeface="Wingdings" panose="05000000000000000000" pitchFamily="2" charset="2"/>
                        </a:rPr>
                        <a:t>10</a:t>
                      </a:r>
                      <a:endParaRPr lang="en-US" sz="1100" b="1" dirty="0">
                        <a:solidFill>
                          <a:srgbClr val="FF0000"/>
                        </a:solidFill>
                      </a:endParaRPr>
                    </a:p>
                    <a:p>
                      <a:pPr algn="r"/>
                      <a:r>
                        <a:rPr lang="en-US" sz="1100" b="0" dirty="0">
                          <a:solidFill>
                            <a:srgbClr val="000000"/>
                          </a:solidFill>
                        </a:rPr>
                        <a:t>10</a:t>
                      </a:r>
                      <a:r>
                        <a:rPr lang="en-US" sz="1100" b="0" dirty="0">
                          <a:solidFill>
                            <a:srgbClr val="000000"/>
                          </a:solidFill>
                          <a:sym typeface="Wingdings" panose="05000000000000000000" pitchFamily="2" charset="2"/>
                        </a:rPr>
                        <a:t></a:t>
                      </a:r>
                      <a:r>
                        <a:rPr lang="en-US" sz="1100" b="1" dirty="0">
                          <a:solidFill>
                            <a:srgbClr val="FF0000"/>
                          </a:solidFill>
                        </a:rPr>
                        <a:t>5</a:t>
                      </a:r>
                    </a:p>
                    <a:p>
                      <a:pPr algn="r"/>
                      <a:endParaRPr lang="en-US" sz="1100" dirty="0">
                        <a:solidFill>
                          <a:srgbClr val="000000"/>
                        </a:solidFill>
                      </a:endParaRPr>
                    </a:p>
                    <a:p>
                      <a:pPr algn="r"/>
                      <a:br>
                        <a:rPr lang="en-US" sz="1100" dirty="0">
                          <a:solidFill>
                            <a:srgbClr val="000000"/>
                          </a:solidFill>
                        </a:rPr>
                      </a:br>
                      <a:r>
                        <a:rPr lang="en-US" sz="1100" dirty="0">
                          <a:solidFill>
                            <a:srgbClr val="000000"/>
                          </a:solidFill>
                        </a:rPr>
                        <a:t>15</a:t>
                      </a:r>
                    </a:p>
                    <a:p>
                      <a:pPr algn="r"/>
                      <a:endParaRPr lang="en-US" sz="1100" dirty="0">
                        <a:solidFill>
                          <a:srgbClr val="000000"/>
                        </a:solidFill>
                      </a:endParaRPr>
                    </a:p>
                  </a:txBody>
                  <a:tcPr marL="45719" marR="45719" marT="45722" marB="45722"/>
                </a:tc>
                <a:tc>
                  <a:txBody>
                    <a:bodyPr/>
                    <a:lstStyle/>
                    <a:p>
                      <a:endParaRPr lang="en-US" sz="1100" dirty="0">
                        <a:solidFill>
                          <a:srgbClr val="000000"/>
                        </a:solidFill>
                      </a:endParaRPr>
                    </a:p>
                  </a:txBody>
                  <a:tcPr marL="45719" marR="45719" marT="45722" marB="45722">
                    <a:lnR w="12700" cap="flat" cmpd="sng" algn="ctr">
                      <a:solidFill>
                        <a:schemeClr val="tx2"/>
                      </a:solidFill>
                      <a:prstDash val="solid"/>
                      <a:round/>
                      <a:headEnd type="none" w="med" len="med"/>
                      <a:tailEnd type="none" w="med" len="med"/>
                    </a:lnR>
                  </a:tcPr>
                </a:tc>
                <a:tc>
                  <a:txBody>
                    <a:bodyPr/>
                    <a:lstStyle/>
                    <a:p>
                      <a:r>
                        <a:rPr lang="en-US" sz="1100" dirty="0">
                          <a:solidFill>
                            <a:srgbClr val="000000"/>
                          </a:solidFill>
                        </a:rPr>
                        <a:t>Unsecured short-term debt</a:t>
                      </a:r>
                    </a:p>
                  </a:txBody>
                  <a:tcPr marL="45719" marR="45719" marT="45722" marB="45722">
                    <a:lnL w="12700" cap="flat" cmpd="sng" algn="ctr">
                      <a:solidFill>
                        <a:schemeClr val="tx2"/>
                      </a:solidFill>
                      <a:prstDash val="solid"/>
                      <a:round/>
                      <a:headEnd type="none" w="med" len="med"/>
                      <a:tailEnd type="none" w="med" len="med"/>
                    </a:lnL>
                  </a:tcPr>
                </a:tc>
                <a:tc>
                  <a:txBody>
                    <a:bodyPr/>
                    <a:lstStyle/>
                    <a:p>
                      <a:pPr algn="r"/>
                      <a:r>
                        <a:rPr lang="en-US" sz="1100" strike="noStrike" dirty="0">
                          <a:solidFill>
                            <a:srgbClr val="000000"/>
                          </a:solidFill>
                        </a:rPr>
                        <a:t>0</a:t>
                      </a:r>
                      <a:endParaRPr lang="en-US" sz="1100" u="sng" strike="noStrike" dirty="0">
                        <a:solidFill>
                          <a:srgbClr val="000000"/>
                        </a:solidFill>
                      </a:endParaRPr>
                    </a:p>
                  </a:txBody>
                  <a:tcPr marL="45719" marR="45719" marT="45722" marB="45722"/>
                </a:tc>
                <a:extLst>
                  <a:ext uri="{0D108BD9-81ED-4DB2-BD59-A6C34878D82A}">
                    <a16:rowId xmlns:a16="http://schemas.microsoft.com/office/drawing/2014/main" val="10003"/>
                  </a:ext>
                </a:extLst>
              </a:tr>
              <a:tr h="426612">
                <a:tc>
                  <a:txBody>
                    <a:bodyPr/>
                    <a:lstStyle/>
                    <a:p>
                      <a:endParaRPr lang="en-US" sz="1100" dirty="0">
                        <a:solidFill>
                          <a:srgbClr val="000000"/>
                        </a:solidFill>
                      </a:endParaRPr>
                    </a:p>
                  </a:txBody>
                  <a:tcPr marL="45719" marR="0" marT="45722" marB="45722"/>
                </a:tc>
                <a:tc>
                  <a:txBody>
                    <a:bodyPr/>
                    <a:lstStyle/>
                    <a:p>
                      <a:endParaRPr lang="en-US" sz="1100" dirty="0">
                        <a:solidFill>
                          <a:srgbClr val="000000"/>
                        </a:solidFill>
                      </a:endParaRPr>
                    </a:p>
                  </a:txBody>
                  <a:tcPr marL="45719" marR="45719" marT="45722" marB="45722">
                    <a:lnB w="12700" cap="flat" cmpd="sng" algn="ctr">
                      <a:solidFill>
                        <a:schemeClr val="tx1"/>
                      </a:solidFill>
                      <a:prstDash val="solid"/>
                      <a:round/>
                      <a:headEnd type="none" w="med" len="med"/>
                      <a:tailEnd type="none" w="med" len="med"/>
                    </a:lnB>
                  </a:tcPr>
                </a:tc>
                <a:tc rowSpan="2">
                  <a:txBody>
                    <a:bodyPr/>
                    <a:lstStyle/>
                    <a:p>
                      <a:endParaRPr lang="en-US" sz="1100" b="1" dirty="0">
                        <a:solidFill>
                          <a:srgbClr val="000000"/>
                        </a:solidFill>
                      </a:endParaRPr>
                    </a:p>
                  </a:txBody>
                  <a:tcPr marL="45719" marR="45719" marT="45722" marB="45722">
                    <a:lnR w="12700" cap="flat" cmpd="sng" algn="ctr">
                      <a:solidFill>
                        <a:schemeClr val="tx1"/>
                      </a:solidFill>
                      <a:prstDash val="solid"/>
                      <a:round/>
                      <a:headEnd type="none" w="med" len="med"/>
                      <a:tailEnd type="none" w="med" len="med"/>
                    </a:lnR>
                  </a:tcPr>
                </a:tc>
                <a:tc>
                  <a:txBody>
                    <a:bodyPr/>
                    <a:lstStyle/>
                    <a:p>
                      <a:r>
                        <a:rPr lang="en-US" sz="1100" b="1" dirty="0">
                          <a:solidFill>
                            <a:srgbClr val="000000"/>
                          </a:solidFill>
                        </a:rPr>
                        <a:t>Equity</a:t>
                      </a:r>
                    </a:p>
                  </a:txBody>
                  <a:tcPr marL="45719" marR="45719" marT="45722" marB="45722">
                    <a:lnL w="12700" cap="flat" cmpd="sng" algn="ctr">
                      <a:solidFill>
                        <a:schemeClr val="tx1"/>
                      </a:solidFill>
                      <a:prstDash val="solid"/>
                      <a:round/>
                      <a:headEnd type="none" w="med" len="med"/>
                      <a:tailEnd type="none" w="med" len="med"/>
                    </a:lnL>
                  </a:tcPr>
                </a:tc>
                <a:tc>
                  <a:txBody>
                    <a:bodyPr/>
                    <a:lstStyle/>
                    <a:p>
                      <a:pPr algn="r"/>
                      <a:r>
                        <a:rPr lang="en-US" sz="1100" b="1" dirty="0">
                          <a:solidFill>
                            <a:srgbClr val="000000"/>
                          </a:solidFill>
                        </a:rPr>
                        <a:t>100</a:t>
                      </a:r>
                      <a:r>
                        <a:rPr lang="en-US" sz="1100" b="0" dirty="0">
                          <a:solidFill>
                            <a:srgbClr val="000000"/>
                          </a:solidFill>
                          <a:sym typeface="Wingdings" panose="05000000000000000000" pitchFamily="2" charset="2"/>
                        </a:rPr>
                        <a:t></a:t>
                      </a:r>
                      <a:r>
                        <a:rPr lang="en-US" sz="1100" b="1" dirty="0">
                          <a:solidFill>
                            <a:srgbClr val="FF0000"/>
                          </a:solidFill>
                          <a:sym typeface="Wingdings" panose="05000000000000000000" pitchFamily="2" charset="2"/>
                        </a:rPr>
                        <a:t>50</a:t>
                      </a:r>
                      <a:endParaRPr lang="en-US" sz="1100" b="1" dirty="0">
                        <a:solidFill>
                          <a:srgbClr val="FF0000"/>
                        </a:solidFill>
                      </a:endParaRPr>
                    </a:p>
                  </a:txBody>
                  <a:tcPr marL="45719" marR="45719" marT="45722" marB="45722">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6612">
                <a:tc>
                  <a:txBody>
                    <a:bodyPr/>
                    <a:lstStyle/>
                    <a:p>
                      <a:pPr>
                        <a:tabLst>
                          <a:tab pos="576263" algn="l"/>
                        </a:tabLst>
                      </a:pPr>
                      <a:r>
                        <a:rPr lang="en-US" sz="1100" b="1" dirty="0">
                          <a:solidFill>
                            <a:srgbClr val="000000"/>
                          </a:solidFill>
                        </a:rPr>
                        <a:t>	Total</a:t>
                      </a:r>
                    </a:p>
                  </a:txBody>
                  <a:tcPr marL="45719" marR="0" marT="45722" marB="45722"/>
                </a:tc>
                <a:tc>
                  <a:txBody>
                    <a:bodyPr/>
                    <a:lstStyle/>
                    <a:p>
                      <a:pPr algn="r"/>
                      <a:r>
                        <a:rPr lang="en-US" sz="1100" b="1" dirty="0">
                          <a:solidFill>
                            <a:srgbClr val="000000"/>
                          </a:solidFill>
                        </a:rPr>
                        <a:t>200</a:t>
                      </a:r>
                      <a:r>
                        <a:rPr lang="en-US" sz="1100" b="0" dirty="0">
                          <a:solidFill>
                            <a:srgbClr val="000000"/>
                          </a:solidFill>
                          <a:sym typeface="Wingdings" panose="05000000000000000000" pitchFamily="2" charset="2"/>
                        </a:rPr>
                        <a:t></a:t>
                      </a:r>
                      <a:r>
                        <a:rPr lang="en-US" sz="1100" b="1" dirty="0">
                          <a:solidFill>
                            <a:srgbClr val="FF0000"/>
                          </a:solidFill>
                        </a:rPr>
                        <a:t>150</a:t>
                      </a:r>
                    </a:p>
                  </a:txBody>
                  <a:tcPr marL="45719" marR="45719" marT="45722" marB="45722">
                    <a:lnT w="12700" cap="flat" cmpd="sng" algn="ctr">
                      <a:solidFill>
                        <a:schemeClr val="tx1"/>
                      </a:solidFill>
                      <a:prstDash val="solid"/>
                      <a:round/>
                      <a:headEnd type="none" w="med" len="med"/>
                      <a:tailEnd type="none" w="med" len="med"/>
                    </a:lnT>
                  </a:tcPr>
                </a:tc>
                <a:tc vMerge="1">
                  <a:txBody>
                    <a:bodyPr/>
                    <a:lstStyle/>
                    <a:p>
                      <a:pPr>
                        <a:tabLst>
                          <a:tab pos="228600" algn="l"/>
                          <a:tab pos="576263" algn="l"/>
                        </a:tabLst>
                      </a:pPr>
                      <a:endParaRPr lang="en-US" sz="1100" b="1" dirty="0">
                        <a:solidFill>
                          <a:srgbClr val="000000"/>
                        </a:solidFill>
                      </a:endParaRPr>
                    </a:p>
                  </a:txBody>
                  <a:tcPr marL="45719" marR="45719" marT="45722" marB="4572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tabLst>
                          <a:tab pos="228600" algn="l"/>
                          <a:tab pos="576263" algn="l"/>
                        </a:tabLst>
                      </a:pPr>
                      <a:r>
                        <a:rPr lang="en-US" sz="1100" b="1" dirty="0">
                          <a:solidFill>
                            <a:srgbClr val="000000"/>
                          </a:solidFill>
                        </a:rPr>
                        <a:t>	Total</a:t>
                      </a:r>
                    </a:p>
                  </a:txBody>
                  <a:tcPr marL="45719" marR="45719" marT="45722" marB="45722">
                    <a:lnL w="12700" cap="flat" cmpd="sng" algn="ctr">
                      <a:solidFill>
                        <a:schemeClr val="tx1"/>
                      </a:solidFill>
                      <a:prstDash val="solid"/>
                      <a:round/>
                      <a:headEnd type="none" w="med" len="med"/>
                      <a:tailEnd type="none" w="med" len="med"/>
                    </a:lnL>
                  </a:tcPr>
                </a:tc>
                <a:tc>
                  <a:txBody>
                    <a:bodyPr/>
                    <a:lstStyle/>
                    <a:p>
                      <a:pPr algn="r"/>
                      <a:r>
                        <a:rPr lang="en-US" sz="1100" b="1" dirty="0">
                          <a:solidFill>
                            <a:srgbClr val="000000"/>
                          </a:solidFill>
                        </a:rPr>
                        <a:t>200</a:t>
                      </a:r>
                      <a:r>
                        <a:rPr lang="en-US" sz="1100" b="0" dirty="0">
                          <a:solidFill>
                            <a:srgbClr val="000000"/>
                          </a:solidFill>
                          <a:sym typeface="Wingdings" panose="05000000000000000000" pitchFamily="2" charset="2"/>
                        </a:rPr>
                        <a:t></a:t>
                      </a:r>
                      <a:r>
                        <a:rPr lang="en-US" sz="1100" b="1" dirty="0">
                          <a:solidFill>
                            <a:srgbClr val="FF0000"/>
                          </a:solidFill>
                        </a:rPr>
                        <a:t>150</a:t>
                      </a:r>
                    </a:p>
                  </a:txBody>
                  <a:tcPr marL="45719" marR="45719" marT="45722" marB="45722">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334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OPCOS RECAPITALIZED AND PROVIDED LIQUIDITY PRIOR TO BHC BANKRUPTCY</a:t>
            </a:r>
          </a:p>
        </p:txBody>
      </p:sp>
      <p:sp>
        <p:nvSpPr>
          <p:cNvPr id="3" name="Slide Number Placeholder 2"/>
          <p:cNvSpPr>
            <a:spLocks noGrp="1"/>
          </p:cNvSpPr>
          <p:nvPr>
            <p:ph type="sldNum" sz="quarter" idx="4"/>
          </p:nvPr>
        </p:nvSpPr>
        <p:spPr/>
        <p:txBody>
          <a:bodyPr/>
          <a:lstStyle/>
          <a:p>
            <a:fld id="{B5A84162-BF9B-4E52-A7B3-D49CEE524444}" type="slidenum">
              <a:rPr lang="en-US" smtClean="0"/>
              <a:pPr/>
              <a:t>7</a:t>
            </a:fld>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2758232942"/>
              </p:ext>
            </p:extLst>
          </p:nvPr>
        </p:nvGraphicFramePr>
        <p:xfrm>
          <a:off x="1596076" y="1506900"/>
          <a:ext cx="6735234" cy="4582527"/>
        </p:xfrm>
        <a:graphic>
          <a:graphicData uri="http://schemas.openxmlformats.org/drawingml/2006/table">
            <a:tbl>
              <a:tblPr firstRow="1" bandRow="1">
                <a:tableStyleId>{2D5ABB26-0587-4C30-8999-92F81FD0307C}</a:tableStyleId>
              </a:tblPr>
              <a:tblGrid>
                <a:gridCol w="2617127">
                  <a:extLst>
                    <a:ext uri="{9D8B030D-6E8A-4147-A177-3AD203B41FA5}">
                      <a16:colId xmlns:a16="http://schemas.microsoft.com/office/drawing/2014/main" val="20000"/>
                    </a:ext>
                  </a:extLst>
                </a:gridCol>
                <a:gridCol w="678841">
                  <a:extLst>
                    <a:ext uri="{9D8B030D-6E8A-4147-A177-3AD203B41FA5}">
                      <a16:colId xmlns:a16="http://schemas.microsoft.com/office/drawing/2014/main" val="20001"/>
                    </a:ext>
                  </a:extLst>
                </a:gridCol>
                <a:gridCol w="119379">
                  <a:extLst>
                    <a:ext uri="{9D8B030D-6E8A-4147-A177-3AD203B41FA5}">
                      <a16:colId xmlns:a16="http://schemas.microsoft.com/office/drawing/2014/main" val="20002"/>
                    </a:ext>
                  </a:extLst>
                </a:gridCol>
                <a:gridCol w="2562306">
                  <a:extLst>
                    <a:ext uri="{9D8B030D-6E8A-4147-A177-3AD203B41FA5}">
                      <a16:colId xmlns:a16="http://schemas.microsoft.com/office/drawing/2014/main" val="20003"/>
                    </a:ext>
                  </a:extLst>
                </a:gridCol>
                <a:gridCol w="757581">
                  <a:extLst>
                    <a:ext uri="{9D8B030D-6E8A-4147-A177-3AD203B41FA5}">
                      <a16:colId xmlns:a16="http://schemas.microsoft.com/office/drawing/2014/main" val="20004"/>
                    </a:ext>
                  </a:extLst>
                </a:gridCol>
              </a:tblGrid>
              <a:tr h="589816">
                <a:tc gridSpan="5">
                  <a:txBody>
                    <a:bodyPr/>
                    <a:lstStyle/>
                    <a:p>
                      <a:pPr algn="ctr"/>
                      <a:r>
                        <a:rPr lang="en-US" sz="1100" b="1" u="none" dirty="0">
                          <a:solidFill>
                            <a:srgbClr val="000000"/>
                          </a:solidFill>
                        </a:rPr>
                        <a:t>Top-Tier</a:t>
                      </a:r>
                      <a:r>
                        <a:rPr lang="en-US" sz="1100" b="1" u="none" baseline="0" dirty="0">
                          <a:solidFill>
                            <a:srgbClr val="000000"/>
                          </a:solidFill>
                        </a:rPr>
                        <a:t> </a:t>
                      </a:r>
                      <a:r>
                        <a:rPr lang="en-US" sz="1100" b="1" u="none" dirty="0">
                          <a:solidFill>
                            <a:srgbClr val="000000"/>
                          </a:solidFill>
                        </a:rPr>
                        <a:t>BHC Stand-alone </a:t>
                      </a:r>
                      <a:r>
                        <a:rPr lang="en-US" sz="1100" b="1" baseline="0" dirty="0">
                          <a:solidFill>
                            <a:srgbClr val="000000"/>
                          </a:solidFill>
                        </a:rPr>
                        <a:t>Balance Sheet After Recapitalization Actions ($bn) </a:t>
                      </a:r>
                      <a:endParaRPr lang="en-US" sz="1100" b="1"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10000"/>
                  </a:ext>
                </a:extLst>
              </a:tr>
              <a:tr h="538519">
                <a:tc>
                  <a:txBody>
                    <a:bodyPr/>
                    <a:lstStyle/>
                    <a:p>
                      <a:r>
                        <a:rPr lang="en-US" sz="1100" b="1" dirty="0">
                          <a:solidFill>
                            <a:srgbClr val="000000"/>
                          </a:solidFill>
                        </a:rPr>
                        <a:t>Assets</a:t>
                      </a: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solidFill>
                            <a:srgbClr val="000000"/>
                          </a:solidFill>
                        </a:rPr>
                        <a:t>Liabilities</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0484">
                <a:tc>
                  <a:txBody>
                    <a:bodyPr/>
                    <a:lstStyle/>
                    <a:p>
                      <a:r>
                        <a:rPr lang="en-US" sz="1100" dirty="0">
                          <a:solidFill>
                            <a:srgbClr val="000000"/>
                          </a:solidFill>
                        </a:rPr>
                        <a:t>Cash and</a:t>
                      </a:r>
                      <a:r>
                        <a:rPr lang="en-US" sz="1100" baseline="0" dirty="0">
                          <a:solidFill>
                            <a:srgbClr val="000000"/>
                          </a:solidFill>
                        </a:rPr>
                        <a:t> Other HQLAs</a:t>
                      </a:r>
                      <a:endParaRPr lang="en-US" sz="1100" dirty="0">
                        <a:solidFill>
                          <a:srgbClr val="000000"/>
                        </a:solidFill>
                      </a:endParaRPr>
                    </a:p>
                    <a:p>
                      <a:endParaRPr lang="en-US" sz="1100" dirty="0">
                        <a:solidFill>
                          <a:srgbClr val="000000"/>
                        </a:solidFill>
                      </a:endParaRPr>
                    </a:p>
                    <a:p>
                      <a:r>
                        <a:rPr lang="en-US" sz="1100" dirty="0">
                          <a:solidFill>
                            <a:srgbClr val="000000"/>
                          </a:solidFill>
                        </a:rPr>
                        <a:t>BHC Deposits in Bank</a:t>
                      </a:r>
                    </a:p>
                    <a:p>
                      <a:r>
                        <a:rPr lang="en-US" sz="1100" dirty="0">
                          <a:solidFill>
                            <a:srgbClr val="000000"/>
                          </a:solidFill>
                        </a:rPr>
                        <a:t>Advances to Broker-Dealer 1</a:t>
                      </a:r>
                    </a:p>
                    <a:p>
                      <a:r>
                        <a:rPr lang="en-US" sz="1100" strike="noStrike" dirty="0">
                          <a:solidFill>
                            <a:srgbClr val="000000"/>
                          </a:solidFill>
                        </a:rPr>
                        <a:t>Advances</a:t>
                      </a:r>
                      <a:r>
                        <a:rPr lang="en-US" sz="1100" strike="noStrike" baseline="0" dirty="0">
                          <a:solidFill>
                            <a:srgbClr val="000000"/>
                          </a:solidFill>
                        </a:rPr>
                        <a:t> to Broker-Dealer 2</a:t>
                      </a:r>
                      <a:endParaRPr lang="en-US" sz="1100" strike="noStrike" dirty="0">
                        <a:solidFill>
                          <a:srgbClr val="FF0000"/>
                        </a:solidFill>
                      </a:endParaRP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a:solidFill>
                            <a:srgbClr val="000000"/>
                          </a:solidFill>
                          <a:sym typeface="Wingdings" panose="05000000000000000000" pitchFamily="2" charset="2"/>
                        </a:rPr>
                        <a:t>25</a:t>
                      </a:r>
                      <a:r>
                        <a:rPr lang="en-US" sz="1100" b="1" dirty="0">
                          <a:solidFill>
                            <a:srgbClr val="FF0000"/>
                          </a:solidFill>
                          <a:sym typeface="Wingdings" panose="05000000000000000000" pitchFamily="2" charset="2"/>
                        </a:rPr>
                        <a:t>2</a:t>
                      </a:r>
                    </a:p>
                    <a:p>
                      <a:pPr algn="r"/>
                      <a:endParaRPr lang="en-US" sz="1100" dirty="0">
                        <a:solidFill>
                          <a:srgbClr val="000000"/>
                        </a:solidFill>
                      </a:endParaRPr>
                    </a:p>
                    <a:p>
                      <a:pPr algn="r"/>
                      <a:r>
                        <a:rPr lang="en-US" sz="1100" dirty="0">
                          <a:solidFill>
                            <a:srgbClr val="000000"/>
                          </a:solidFill>
                        </a:rPr>
                        <a:t>35</a:t>
                      </a:r>
                      <a:r>
                        <a:rPr lang="en-US" sz="1100" dirty="0">
                          <a:solidFill>
                            <a:srgbClr val="000000"/>
                          </a:solidFill>
                          <a:sym typeface="Wingdings" panose="05000000000000000000" pitchFamily="2" charset="2"/>
                        </a:rPr>
                        <a:t></a:t>
                      </a:r>
                      <a:r>
                        <a:rPr lang="en-US" sz="1100" b="1" dirty="0">
                          <a:solidFill>
                            <a:srgbClr val="FF0000"/>
                          </a:solidFill>
                          <a:sym typeface="Wingdings" panose="05000000000000000000" pitchFamily="2" charset="2"/>
                        </a:rPr>
                        <a:t>0</a:t>
                      </a:r>
                      <a:endParaRPr lang="en-US" sz="1100" b="1" dirty="0">
                        <a:solidFill>
                          <a:srgbClr val="FF0000"/>
                        </a:solidFill>
                      </a:endParaRPr>
                    </a:p>
                    <a:p>
                      <a:pPr algn="r"/>
                      <a:r>
                        <a:rPr lang="en-US" sz="1100" dirty="0">
                          <a:solidFill>
                            <a:srgbClr val="000000"/>
                          </a:solidFill>
                        </a:rPr>
                        <a:t>15</a:t>
                      </a:r>
                      <a:r>
                        <a:rPr lang="en-US" sz="1100" dirty="0">
                          <a:solidFill>
                            <a:srgbClr val="000000"/>
                          </a:solidFill>
                          <a:sym typeface="Wingdings" panose="05000000000000000000" pitchFamily="2" charset="2"/>
                        </a:rPr>
                        <a:t></a:t>
                      </a:r>
                      <a:r>
                        <a:rPr lang="en-US" sz="1100" b="1" dirty="0">
                          <a:solidFill>
                            <a:srgbClr val="FF0000"/>
                          </a:solidFill>
                          <a:sym typeface="Wingdings" panose="05000000000000000000" pitchFamily="2" charset="2"/>
                        </a:rPr>
                        <a:t>0</a:t>
                      </a:r>
                      <a:endParaRPr lang="en-US" sz="1100" b="1" dirty="0">
                        <a:solidFill>
                          <a:srgbClr val="FF0000"/>
                        </a:solidFill>
                      </a:endParaRPr>
                    </a:p>
                    <a:p>
                      <a:pPr algn="r"/>
                      <a:r>
                        <a:rPr lang="en-US" sz="1100" strike="noStrike" dirty="0">
                          <a:solidFill>
                            <a:srgbClr val="000000"/>
                          </a:solidFill>
                        </a:rPr>
                        <a:t>10</a:t>
                      </a:r>
                      <a:r>
                        <a:rPr lang="en-US" sz="1100" strike="noStrike" dirty="0">
                          <a:solidFill>
                            <a:srgbClr val="000000"/>
                          </a:solidFill>
                          <a:sym typeface="Wingdings" panose="05000000000000000000" pitchFamily="2" charset="2"/>
                        </a:rPr>
                        <a:t></a:t>
                      </a:r>
                      <a:r>
                        <a:rPr lang="en-US" sz="1100" b="1" strike="noStrike" dirty="0">
                          <a:solidFill>
                            <a:srgbClr val="FF0000"/>
                          </a:solidFill>
                          <a:sym typeface="Wingdings" panose="05000000000000000000" pitchFamily="2" charset="2"/>
                        </a:rPr>
                        <a:t>0</a:t>
                      </a:r>
                      <a:endParaRPr lang="en-US" sz="1100" b="1" strike="noStrike" dirty="0">
                        <a:solidFill>
                          <a:srgbClr val="FF0000"/>
                        </a:solidFill>
                      </a:endParaRPr>
                    </a:p>
                    <a:p>
                      <a:pPr algn="r"/>
                      <a:endParaRPr lang="en-US" sz="1100" dirty="0">
                        <a:solidFill>
                          <a:srgbClr val="000000"/>
                        </a:solidFill>
                      </a:endParaRPr>
                    </a:p>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rgbClr val="000000"/>
                          </a:solidFill>
                        </a:rPr>
                        <a:t>Unsecured</a:t>
                      </a:r>
                      <a:r>
                        <a:rPr lang="en-US" sz="1100" baseline="0" dirty="0">
                          <a:solidFill>
                            <a:srgbClr val="000000"/>
                          </a:solidFill>
                        </a:rPr>
                        <a:t> l</a:t>
                      </a:r>
                      <a:r>
                        <a:rPr lang="en-US" sz="1100" dirty="0">
                          <a:solidFill>
                            <a:srgbClr val="000000"/>
                          </a:solidFill>
                        </a:rPr>
                        <a:t>ong-term debt</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a:solidFill>
                            <a:srgbClr val="000000"/>
                          </a:solidFill>
                        </a:rPr>
                        <a:t>100</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00484">
                <a:tc>
                  <a:txBody>
                    <a:bodyPr/>
                    <a:lstStyle/>
                    <a:p>
                      <a:r>
                        <a:rPr lang="en-US" sz="1100" dirty="0">
                          <a:solidFill>
                            <a:srgbClr val="000000"/>
                          </a:solidFill>
                        </a:rPr>
                        <a:t>Equity of Bank</a:t>
                      </a:r>
                    </a:p>
                    <a:p>
                      <a:r>
                        <a:rPr lang="en-US" sz="1100" dirty="0">
                          <a:solidFill>
                            <a:srgbClr val="000000"/>
                          </a:solidFill>
                        </a:rPr>
                        <a:t>Equity of Broker-Dealer 1</a:t>
                      </a:r>
                    </a:p>
                    <a:p>
                      <a:r>
                        <a:rPr lang="en-US" sz="1100" strike="noStrike" dirty="0">
                          <a:solidFill>
                            <a:srgbClr val="000000"/>
                          </a:solidFill>
                        </a:rPr>
                        <a:t>Equity of Broker-Dealer 2</a:t>
                      </a:r>
                      <a:br>
                        <a:rPr lang="en-US" sz="1100" strike="sngStrike" dirty="0">
                          <a:solidFill>
                            <a:srgbClr val="FF0000"/>
                          </a:solidFill>
                        </a:rPr>
                      </a:br>
                      <a:endParaRPr lang="en-US" sz="1100" strike="sngStrike" dirty="0">
                        <a:solidFill>
                          <a:srgbClr val="FF0000"/>
                        </a:solidFill>
                      </a:endParaRPr>
                    </a:p>
                    <a:p>
                      <a:endParaRPr lang="en-US" sz="1100" strike="sngStrike" dirty="0">
                        <a:solidFill>
                          <a:srgbClr val="FF0000"/>
                        </a:solidFill>
                      </a:endParaRPr>
                    </a:p>
                    <a:p>
                      <a:r>
                        <a:rPr lang="en-US" sz="1100" dirty="0">
                          <a:solidFill>
                            <a:srgbClr val="000000"/>
                          </a:solidFill>
                        </a:rPr>
                        <a:t>Other Assets</a:t>
                      </a: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0" dirty="0">
                          <a:solidFill>
                            <a:srgbClr val="000000"/>
                          </a:solidFill>
                        </a:rPr>
                        <a:t>35</a:t>
                      </a:r>
                      <a:r>
                        <a:rPr lang="en-US" sz="1100" b="0" dirty="0">
                          <a:solidFill>
                            <a:srgbClr val="000000"/>
                          </a:solidFill>
                          <a:sym typeface="Wingdings" panose="05000000000000000000" pitchFamily="2" charset="2"/>
                        </a:rPr>
                        <a:t></a:t>
                      </a:r>
                      <a:r>
                        <a:rPr lang="en-US" sz="1100" b="1" dirty="0">
                          <a:solidFill>
                            <a:srgbClr val="009900"/>
                          </a:solidFill>
                          <a:sym typeface="Wingdings" panose="05000000000000000000" pitchFamily="2" charset="2"/>
                        </a:rPr>
                        <a:t>93</a:t>
                      </a:r>
                      <a:endParaRPr lang="en-US" sz="1100" b="1" dirty="0">
                        <a:solidFill>
                          <a:srgbClr val="009900"/>
                        </a:solidFill>
                      </a:endParaRPr>
                    </a:p>
                    <a:p>
                      <a:pPr algn="r"/>
                      <a:r>
                        <a:rPr lang="en-US" sz="1100" b="0" dirty="0">
                          <a:solidFill>
                            <a:srgbClr val="000000"/>
                          </a:solidFill>
                          <a:sym typeface="Wingdings" panose="05000000000000000000" pitchFamily="2" charset="2"/>
                        </a:rPr>
                        <a:t>10</a:t>
                      </a:r>
                      <a:r>
                        <a:rPr lang="en-US" sz="1100" b="1" dirty="0">
                          <a:solidFill>
                            <a:srgbClr val="009900"/>
                          </a:solidFill>
                          <a:sym typeface="Wingdings" panose="05000000000000000000" pitchFamily="2" charset="2"/>
                        </a:rPr>
                        <a:t>25</a:t>
                      </a:r>
                      <a:endParaRPr lang="en-US" sz="1100" b="1" dirty="0">
                        <a:solidFill>
                          <a:srgbClr val="009900"/>
                        </a:solidFill>
                      </a:endParaRPr>
                    </a:p>
                    <a:p>
                      <a:pPr algn="r"/>
                      <a:r>
                        <a:rPr lang="en-US" sz="1100" b="0" strike="noStrike" dirty="0">
                          <a:solidFill>
                            <a:srgbClr val="000000"/>
                          </a:solidFill>
                        </a:rPr>
                        <a:t>5</a:t>
                      </a:r>
                      <a:r>
                        <a:rPr lang="en-US" sz="1100" b="0" strike="noStrike" dirty="0">
                          <a:solidFill>
                            <a:srgbClr val="000000"/>
                          </a:solidFill>
                          <a:sym typeface="Wingdings" panose="05000000000000000000" pitchFamily="2" charset="2"/>
                        </a:rPr>
                        <a:t></a:t>
                      </a:r>
                      <a:r>
                        <a:rPr lang="en-US" sz="1100" b="1" strike="noStrike" dirty="0">
                          <a:solidFill>
                            <a:srgbClr val="00B050"/>
                          </a:solidFill>
                          <a:sym typeface="Wingdings" panose="05000000000000000000" pitchFamily="2" charset="2"/>
                        </a:rPr>
                        <a:t>15</a:t>
                      </a:r>
                      <a:endParaRPr lang="en-US" sz="1100" b="1" strike="noStrike" dirty="0">
                        <a:solidFill>
                          <a:srgbClr val="00B050"/>
                        </a:solidFill>
                      </a:endParaRPr>
                    </a:p>
                    <a:p>
                      <a:pPr algn="r"/>
                      <a:endParaRPr lang="en-US" sz="1100" dirty="0">
                        <a:solidFill>
                          <a:srgbClr val="000000"/>
                        </a:solidFill>
                      </a:endParaRPr>
                    </a:p>
                    <a:p>
                      <a:pPr algn="r"/>
                      <a:br>
                        <a:rPr lang="en-US" sz="1100" dirty="0">
                          <a:solidFill>
                            <a:srgbClr val="000000"/>
                          </a:solidFill>
                        </a:rPr>
                      </a:br>
                      <a:r>
                        <a:rPr lang="en-US" sz="1100" dirty="0">
                          <a:solidFill>
                            <a:srgbClr val="000000"/>
                          </a:solidFill>
                        </a:rPr>
                        <a:t>15</a:t>
                      </a:r>
                    </a:p>
                    <a:p>
                      <a:pPr algn="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srgbClr val="000000"/>
                          </a:solidFill>
                        </a:rPr>
                        <a:t>Unsecured short-term debt</a:t>
                      </a:r>
                      <a:br>
                        <a:rPr lang="en-US" sz="1100" dirty="0">
                          <a:solidFill>
                            <a:srgbClr val="000000"/>
                          </a:solidFill>
                        </a:rPr>
                      </a:br>
                      <a:endParaRPr lang="en-US" sz="1100" dirty="0">
                        <a:solidFill>
                          <a:srgbClr val="000000"/>
                        </a:solidFill>
                      </a:endParaRPr>
                    </a:p>
                    <a:p>
                      <a:endParaRPr lang="en-US" sz="1100" dirty="0">
                        <a:solidFill>
                          <a:srgbClr val="000000"/>
                        </a:solidFill>
                      </a:endParaRP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a:solidFill>
                            <a:srgbClr val="000000"/>
                          </a:solidFill>
                        </a:rPr>
                        <a:t>0</a:t>
                      </a:r>
                      <a:br>
                        <a:rPr lang="en-US" sz="1100" dirty="0">
                          <a:solidFill>
                            <a:srgbClr val="000000"/>
                          </a:solidFill>
                        </a:rPr>
                      </a:br>
                      <a:br>
                        <a:rPr lang="en-US" sz="1100" dirty="0">
                          <a:solidFill>
                            <a:srgbClr val="000000"/>
                          </a:solidFill>
                        </a:rPr>
                      </a:br>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6612">
                <a:tc>
                  <a:txBody>
                    <a:bodyPr/>
                    <a:lstStyle/>
                    <a:p>
                      <a:endParaRPr lang="en-US" sz="1100" dirty="0">
                        <a:solidFill>
                          <a:srgbClr val="000000"/>
                        </a:solidFill>
                      </a:endParaRP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solidFill>
                            <a:srgbClr val="000000"/>
                          </a:solidFill>
                        </a:rPr>
                        <a:t>Equity</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0000"/>
                          </a:solidFill>
                        </a:rPr>
                        <a:t>50</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6612">
                <a:tc>
                  <a:txBody>
                    <a:bodyPr/>
                    <a:lstStyle/>
                    <a:p>
                      <a:pPr>
                        <a:tabLst>
                          <a:tab pos="576263" algn="l"/>
                        </a:tabLst>
                      </a:pPr>
                      <a:r>
                        <a:rPr lang="en-US" sz="1100" b="1" dirty="0">
                          <a:solidFill>
                            <a:srgbClr val="000000"/>
                          </a:solidFill>
                        </a:rPr>
                        <a:t>	Total</a:t>
                      </a:r>
                    </a:p>
                  </a:txBody>
                  <a:tcPr marL="45719" marR="0"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0000"/>
                          </a:solidFill>
                        </a:rPr>
                        <a:t>150</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tabLst>
                          <a:tab pos="228600" algn="l"/>
                          <a:tab pos="576263" algn="l"/>
                        </a:tabLst>
                      </a:pPr>
                      <a:endParaRPr lang="en-US" sz="1100" b="1" dirty="0">
                        <a:solidFill>
                          <a:srgbClr val="000000"/>
                        </a:solidFill>
                      </a:endParaRPr>
                    </a:p>
                  </a:txBody>
                  <a:tcPr marL="45719" marR="45719" marT="45722" marB="4572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tabLst>
                          <a:tab pos="228600" algn="l"/>
                          <a:tab pos="576263" algn="l"/>
                        </a:tabLst>
                      </a:pPr>
                      <a:r>
                        <a:rPr lang="en-US" sz="1100" b="1" dirty="0">
                          <a:solidFill>
                            <a:srgbClr val="000000"/>
                          </a:solidFill>
                        </a:rPr>
                        <a:t>	Total</a:t>
                      </a:r>
                    </a:p>
                  </a:txBody>
                  <a:tcPr marL="45719" marR="45719" marT="45722" marB="4572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a:solidFill>
                            <a:srgbClr val="000000"/>
                          </a:solidFill>
                        </a:rPr>
                        <a:t>150</a:t>
                      </a:r>
                    </a:p>
                  </a:txBody>
                  <a:tcPr marL="45719" marR="45719" marT="45722" marB="457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extBox 4"/>
          <p:cNvSpPr txBox="1"/>
          <p:nvPr/>
        </p:nvSpPr>
        <p:spPr>
          <a:xfrm>
            <a:off x="523711" y="6232164"/>
            <a:ext cx="9073299" cy="584699"/>
          </a:xfrm>
          <a:prstGeom prst="rect">
            <a:avLst/>
          </a:prstGeom>
          <a:noFill/>
        </p:spPr>
        <p:txBody>
          <a:bodyPr wrap="square" lIns="91368" tIns="45682" rIns="91368" bIns="45682" rtlCol="0">
            <a:spAutoFit/>
          </a:bodyPr>
          <a:lstStyle/>
          <a:p>
            <a:pPr algn="ctr"/>
            <a:r>
              <a:rPr lang="en-US" sz="1600" b="1" dirty="0">
                <a:solidFill>
                  <a:srgbClr val="006487"/>
                </a:solidFill>
              </a:rPr>
              <a:t>After providing capital and liquidity to its OpCos pursuant to secured Support Agreement, the BHC commences chapter 11 proceedings and immediately files transfer motion</a:t>
            </a:r>
          </a:p>
        </p:txBody>
      </p:sp>
      <p:sp>
        <p:nvSpPr>
          <p:cNvPr id="6" name="TextBox 5"/>
          <p:cNvSpPr txBox="1"/>
          <p:nvPr/>
        </p:nvSpPr>
        <p:spPr>
          <a:xfrm>
            <a:off x="302776" y="2493101"/>
            <a:ext cx="1241577" cy="1785104"/>
          </a:xfrm>
          <a:prstGeom prst="rect">
            <a:avLst/>
          </a:prstGeom>
          <a:noFill/>
        </p:spPr>
        <p:txBody>
          <a:bodyPr wrap="square" rtlCol="0">
            <a:spAutoFit/>
          </a:bodyPr>
          <a:lstStyle/>
          <a:p>
            <a:pPr>
              <a:lnSpc>
                <a:spcPct val="110000"/>
              </a:lnSpc>
            </a:pPr>
            <a:r>
              <a:rPr lang="en-US" sz="1000" b="1" dirty="0">
                <a:solidFill>
                  <a:srgbClr val="FF0000"/>
                </a:solidFill>
              </a:rPr>
              <a:t>Contributions of capital and liquidity to OpCos must be structured to be resilient against avoidance and other legal challenges in BHC bankruptcy proceedings.</a:t>
            </a:r>
          </a:p>
        </p:txBody>
      </p:sp>
    </p:spTree>
    <p:extLst>
      <p:ext uri="{BB962C8B-B14F-4D97-AF65-F5344CB8AC3E}">
        <p14:creationId xmlns:p14="http://schemas.microsoft.com/office/powerpoint/2010/main" val="34846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Single Point of Entry Resolution Under Bankruptcy Code</a:t>
            </a:r>
            <a:br>
              <a:rPr lang="en-US" dirty="0">
                <a:solidFill>
                  <a:schemeClr val="tx1"/>
                </a:solidFill>
              </a:rPr>
            </a:br>
            <a:r>
              <a:rPr lang="en-US" sz="1600" dirty="0">
                <a:solidFill>
                  <a:schemeClr val="tx1"/>
                </a:solidFill>
              </a:rPr>
              <a:t>TRANSFER OF OPCOS TO DEBT-FREE NEW HOLDCO OWNED BY TRUST FOR BENEFIT OF BANKRUPTCY ESTATE OF BHC</a:t>
            </a:r>
          </a:p>
        </p:txBody>
      </p:sp>
      <p:sp>
        <p:nvSpPr>
          <p:cNvPr id="3" name="Slide Number Placeholder 2"/>
          <p:cNvSpPr>
            <a:spLocks noGrp="1"/>
          </p:cNvSpPr>
          <p:nvPr>
            <p:ph type="sldNum" sz="quarter" idx="4"/>
          </p:nvPr>
        </p:nvSpPr>
        <p:spPr/>
        <p:txBody>
          <a:bodyPr/>
          <a:lstStyle/>
          <a:p>
            <a:fld id="{B5A84162-BF9B-4E52-A7B3-D49CEE524444}" type="slidenum">
              <a:rPr lang="en-US" smtClean="0"/>
              <a:pPr/>
              <a:t>8</a:t>
            </a:fld>
            <a:endParaRPr lang="en-US" dirty="0"/>
          </a:p>
        </p:txBody>
      </p:sp>
      <p:sp>
        <p:nvSpPr>
          <p:cNvPr id="4" name="TextBox 3"/>
          <p:cNvSpPr txBox="1"/>
          <p:nvPr/>
        </p:nvSpPr>
        <p:spPr>
          <a:xfrm>
            <a:off x="265956" y="1706692"/>
            <a:ext cx="9550400" cy="523143"/>
          </a:xfrm>
          <a:prstGeom prst="rect">
            <a:avLst/>
          </a:prstGeom>
          <a:noFill/>
        </p:spPr>
        <p:txBody>
          <a:bodyPr wrap="square" lIns="91368" tIns="45682" rIns="91368" bIns="45682" rtlCol="0">
            <a:spAutoFit/>
          </a:bodyPr>
          <a:lstStyle/>
          <a:p>
            <a:pPr marL="0" lvl="1" indent="0" algn="ctr">
              <a:buNone/>
            </a:pPr>
            <a:r>
              <a:rPr lang="en-US" sz="1400" b="1" dirty="0">
                <a:solidFill>
                  <a:srgbClr val="006487"/>
                </a:solidFill>
              </a:rPr>
              <a:t>Recapitalized OpCos are transferred to New HoldCo owned by Resolution Trust for benefit of</a:t>
            </a:r>
          </a:p>
          <a:p>
            <a:pPr marL="0" lvl="1" indent="0" algn="ctr">
              <a:buNone/>
            </a:pPr>
            <a:r>
              <a:rPr lang="en-US" sz="1400" b="1" dirty="0">
                <a:solidFill>
                  <a:srgbClr val="006487"/>
                </a:solidFill>
              </a:rPr>
              <a:t>BHC’s bankruptcy estate pursuant to Section 363 Transfer Order</a:t>
            </a:r>
          </a:p>
        </p:txBody>
      </p:sp>
      <p:sp>
        <p:nvSpPr>
          <p:cNvPr id="5" name="Rectangle 4"/>
          <p:cNvSpPr/>
          <p:nvPr/>
        </p:nvSpPr>
        <p:spPr bwMode="auto">
          <a:xfrm>
            <a:off x="1171059" y="3132454"/>
            <a:ext cx="1557685" cy="854633"/>
          </a:xfrm>
          <a:prstGeom prst="rect">
            <a:avLst/>
          </a:prstGeom>
          <a:solidFill>
            <a:srgbClr val="FFC000"/>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BHC</a:t>
            </a:r>
          </a:p>
          <a:p>
            <a:pPr algn="ctr"/>
            <a:r>
              <a:rPr lang="en-US" sz="1000" dirty="0">
                <a:solidFill>
                  <a:srgbClr val="000000"/>
                </a:solidFill>
              </a:rPr>
              <a:t>in chapter 11</a:t>
            </a:r>
          </a:p>
          <a:p>
            <a:pPr algn="ctr"/>
            <a:r>
              <a:rPr lang="en-US" sz="1000" dirty="0">
                <a:solidFill>
                  <a:srgbClr val="000000"/>
                </a:solidFill>
              </a:rPr>
              <a:t>proceedings</a:t>
            </a:r>
          </a:p>
          <a:p>
            <a:pPr algn="ctr"/>
            <a:r>
              <a:rPr lang="en-US" sz="1000" dirty="0">
                <a:solidFill>
                  <a:srgbClr val="000000"/>
                </a:solidFill>
              </a:rPr>
              <a:t>(debtor in possession)</a:t>
            </a:r>
          </a:p>
        </p:txBody>
      </p:sp>
      <p:sp>
        <p:nvSpPr>
          <p:cNvPr id="6" name="Rectangle 5"/>
          <p:cNvSpPr/>
          <p:nvPr/>
        </p:nvSpPr>
        <p:spPr bwMode="auto">
          <a:xfrm>
            <a:off x="4879510" y="3132455"/>
            <a:ext cx="1399149" cy="906972"/>
          </a:xfrm>
          <a:prstGeom prst="rect">
            <a:avLst/>
          </a:prstGeom>
          <a:solidFill>
            <a:srgbClr val="00B050"/>
          </a:solidFill>
          <a:ln>
            <a:solidFill>
              <a:schemeClr val="tx1"/>
            </a:solidFill>
          </a:ln>
          <a:effectLst/>
        </p:spPr>
        <p:txBody>
          <a:bodyPr vert="horz" wrap="square" lIns="101799" tIns="50900" rIns="101799" bIns="50900" numCol="1" rtlCol="0" anchor="ctr" anchorCtr="0" compatLnSpc="1">
            <a:prstTxWarp prst="textNoShape">
              <a:avLst/>
            </a:prstTxWarp>
          </a:bodyPr>
          <a:lstStyle/>
          <a:p>
            <a:pPr algn="ctr"/>
            <a:r>
              <a:rPr lang="en-US" sz="1000" b="1" dirty="0">
                <a:solidFill>
                  <a:srgbClr val="000000"/>
                </a:solidFill>
              </a:rPr>
              <a:t>New HoldCo</a:t>
            </a:r>
          </a:p>
        </p:txBody>
      </p:sp>
      <p:sp>
        <p:nvSpPr>
          <p:cNvPr id="7" name="TextBox 6"/>
          <p:cNvSpPr txBox="1"/>
          <p:nvPr/>
        </p:nvSpPr>
        <p:spPr>
          <a:xfrm>
            <a:off x="4842679" y="2561248"/>
            <a:ext cx="1474078" cy="246145"/>
          </a:xfrm>
          <a:prstGeom prst="rect">
            <a:avLst/>
          </a:prstGeom>
          <a:solidFill>
            <a:schemeClr val="accent5"/>
          </a:solidFill>
          <a:ln>
            <a:solidFill>
              <a:srgbClr val="000000"/>
            </a:solidFill>
          </a:ln>
        </p:spPr>
        <p:txBody>
          <a:bodyPr wrap="square" lIns="0" tIns="45682" rIns="0" bIns="45682" rtlCol="0">
            <a:spAutoFit/>
          </a:bodyPr>
          <a:lstStyle/>
          <a:p>
            <a:pPr algn="ctr"/>
            <a:r>
              <a:rPr lang="en-US" sz="1000" b="1" dirty="0">
                <a:solidFill>
                  <a:srgbClr val="000000"/>
                </a:solidFill>
              </a:rPr>
              <a:t>Trust</a:t>
            </a:r>
          </a:p>
        </p:txBody>
      </p:sp>
      <p:cxnSp>
        <p:nvCxnSpPr>
          <p:cNvPr id="8" name="Straight Connector 7"/>
          <p:cNvCxnSpPr>
            <a:stCxn id="6" idx="0"/>
            <a:endCxn id="7" idx="2"/>
          </p:cNvCxnSpPr>
          <p:nvPr/>
        </p:nvCxnSpPr>
        <p:spPr>
          <a:xfrm flipV="1">
            <a:off x="5579085" y="2807393"/>
            <a:ext cx="633" cy="325062"/>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p:cNvCxnSpPr>
          <p:nvPr/>
        </p:nvCxnSpPr>
        <p:spPr>
          <a:xfrm flipH="1" flipV="1">
            <a:off x="5579087" y="2396586"/>
            <a:ext cx="631" cy="1646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28741" y="3785419"/>
            <a:ext cx="2150768" cy="0"/>
          </a:xfrm>
          <a:prstGeom prst="straightConnector1">
            <a:avLst/>
          </a:prstGeom>
          <a:ln w="1905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82700" y="3460339"/>
            <a:ext cx="2190001" cy="646254"/>
          </a:xfrm>
          <a:prstGeom prst="rect">
            <a:avLst/>
          </a:prstGeom>
          <a:noFill/>
        </p:spPr>
        <p:txBody>
          <a:bodyPr wrap="square" lIns="91368" tIns="45682" rIns="91368" bIns="45682" rtlCol="0">
            <a:spAutoFit/>
          </a:bodyPr>
          <a:lstStyle/>
          <a:p>
            <a:pPr algn="ctr"/>
            <a:r>
              <a:rPr lang="en-US" sz="1200" dirty="0"/>
              <a:t>Guarantee Obligations of OpCos’ QFCs assumed by New HoldCo</a:t>
            </a:r>
            <a:endParaRPr lang="en-US" strike="sngStrike" dirty="0"/>
          </a:p>
        </p:txBody>
      </p:sp>
      <p:cxnSp>
        <p:nvCxnSpPr>
          <p:cNvPr id="12" name="Straight Connector 11"/>
          <p:cNvCxnSpPr>
            <a:stCxn id="21" idx="0"/>
            <a:endCxn id="6" idx="2"/>
          </p:cNvCxnSpPr>
          <p:nvPr/>
        </p:nvCxnSpPr>
        <p:spPr>
          <a:xfrm flipH="1" flipV="1">
            <a:off x="5579080" y="4039426"/>
            <a:ext cx="4310" cy="104153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3"/>
          </p:cNvCxnSpPr>
          <p:nvPr/>
        </p:nvCxnSpPr>
        <p:spPr>
          <a:xfrm flipH="1">
            <a:off x="6278658" y="3585948"/>
            <a:ext cx="775289" cy="1"/>
          </a:xfrm>
          <a:prstGeom prst="straightConnector1">
            <a:avLst/>
          </a:prstGeom>
          <a:ln w="1905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7065" y="2689842"/>
            <a:ext cx="2278093" cy="442689"/>
          </a:xfrm>
          <a:prstGeom prst="rect">
            <a:avLst/>
          </a:prstGeom>
        </p:spPr>
        <p:txBody>
          <a:bodyPr wrap="square" lIns="91368" tIns="45682" rIns="91368" bIns="45682">
            <a:spAutoFit/>
          </a:bodyPr>
          <a:lstStyle/>
          <a:p>
            <a:pPr algn="ctr"/>
            <a:r>
              <a:rPr lang="en-US" sz="1100" dirty="0"/>
              <a:t>Left-behind debts of BHC</a:t>
            </a:r>
          </a:p>
          <a:p>
            <a:pPr algn="ctr"/>
            <a:r>
              <a:rPr lang="en-US" sz="1100" dirty="0"/>
              <a:t>subject to plan of reorganization</a:t>
            </a:r>
          </a:p>
        </p:txBody>
      </p:sp>
      <p:sp>
        <p:nvSpPr>
          <p:cNvPr id="15" name="Rectangle 14"/>
          <p:cNvSpPr/>
          <p:nvPr/>
        </p:nvSpPr>
        <p:spPr>
          <a:xfrm>
            <a:off x="2616524" y="3777688"/>
            <a:ext cx="2424632" cy="430810"/>
          </a:xfrm>
          <a:prstGeom prst="rect">
            <a:avLst/>
          </a:prstGeom>
        </p:spPr>
        <p:txBody>
          <a:bodyPr wrap="square" lIns="91368" tIns="45682" rIns="91368" bIns="45682">
            <a:spAutoFit/>
          </a:bodyPr>
          <a:lstStyle/>
          <a:p>
            <a:pPr algn="ctr"/>
            <a:r>
              <a:rPr lang="en-US" sz="1100" b="1" i="1" dirty="0">
                <a:solidFill>
                  <a:schemeClr val="tx2">
                    <a:lumMod val="90000"/>
                    <a:lumOff val="10000"/>
                  </a:schemeClr>
                </a:solidFill>
              </a:rPr>
              <a:t>Transfer Pursuant to </a:t>
            </a:r>
          </a:p>
          <a:p>
            <a:pPr algn="ctr"/>
            <a:r>
              <a:rPr lang="en-US" sz="1100" b="1" i="1" dirty="0">
                <a:solidFill>
                  <a:schemeClr val="tx2">
                    <a:lumMod val="90000"/>
                    <a:lumOff val="10000"/>
                  </a:schemeClr>
                </a:solidFill>
              </a:rPr>
              <a:t>Sale Order</a:t>
            </a:r>
          </a:p>
        </p:txBody>
      </p:sp>
      <p:sp>
        <p:nvSpPr>
          <p:cNvPr id="16" name="TextBox 15"/>
          <p:cNvSpPr txBox="1"/>
          <p:nvPr/>
        </p:nvSpPr>
        <p:spPr>
          <a:xfrm>
            <a:off x="1274137" y="4192843"/>
            <a:ext cx="1342391" cy="878738"/>
          </a:xfrm>
          <a:prstGeom prst="rect">
            <a:avLst/>
          </a:prstGeom>
          <a:noFill/>
        </p:spPr>
        <p:txBody>
          <a:bodyPr wrap="square" lIns="91368" tIns="45682" rIns="91368" bIns="45682" rtlCol="0">
            <a:spAutoFit/>
          </a:bodyPr>
          <a:lstStyle/>
          <a:p>
            <a:pPr algn="ctr"/>
            <a:r>
              <a:rPr lang="en-US" sz="1000" b="1" u="sng" dirty="0">
                <a:solidFill>
                  <a:srgbClr val="000000"/>
                </a:solidFill>
              </a:rPr>
              <a:t>Claims left behind</a:t>
            </a:r>
          </a:p>
          <a:p>
            <a:pPr algn="ctr"/>
            <a:r>
              <a:rPr lang="en-US" sz="1000" b="1" dirty="0">
                <a:solidFill>
                  <a:srgbClr val="000000"/>
                </a:solidFill>
              </a:rPr>
              <a:t>Long-term debt: 100</a:t>
            </a:r>
          </a:p>
          <a:p>
            <a:endParaRPr lang="en-US" sz="1000" b="1" dirty="0">
              <a:solidFill>
                <a:srgbClr val="000000"/>
              </a:solidFill>
            </a:endParaRPr>
          </a:p>
          <a:p>
            <a:pPr algn="ctr"/>
            <a:endParaRPr lang="en-US" sz="1000" b="1" dirty="0">
              <a:solidFill>
                <a:srgbClr val="000000"/>
              </a:solidFill>
            </a:endParaRPr>
          </a:p>
        </p:txBody>
      </p:sp>
      <p:sp>
        <p:nvSpPr>
          <p:cNvPr id="17" name="Diagonal Stripe 16"/>
          <p:cNvSpPr/>
          <p:nvPr/>
        </p:nvSpPr>
        <p:spPr>
          <a:xfrm>
            <a:off x="3462966" y="5831778"/>
            <a:ext cx="844523" cy="875070"/>
          </a:xfrm>
          <a:prstGeom prst="diagStripe">
            <a:avLst/>
          </a:prstGeom>
          <a:solidFill>
            <a:schemeClr val="accent1">
              <a:lumMod val="60000"/>
              <a:lumOff val="40000"/>
            </a:schemeClr>
          </a:solidFill>
          <a:ln w="9525">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lIns="101799" tIns="50900" rIns="101799" bIns="50900" spcCol="0" rtlCol="0" anchor="ctr"/>
          <a:lstStyle/>
          <a:p>
            <a:pPr algn="ctr"/>
            <a:endParaRPr lang="en-US" sz="1200" b="1" dirty="0">
              <a:solidFill>
                <a:schemeClr val="tx1"/>
              </a:solidFill>
            </a:endParaRPr>
          </a:p>
        </p:txBody>
      </p:sp>
      <p:sp>
        <p:nvSpPr>
          <p:cNvPr id="18" name="Rectangle 17"/>
          <p:cNvSpPr/>
          <p:nvPr/>
        </p:nvSpPr>
        <p:spPr bwMode="auto">
          <a:xfrm>
            <a:off x="3827425" y="5080966"/>
            <a:ext cx="1076961" cy="822960"/>
          </a:xfrm>
          <a:prstGeom prst="rect">
            <a:avLst/>
          </a:prstGeom>
          <a:solidFill>
            <a:schemeClr val="accent1">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Recapitalized</a:t>
            </a:r>
            <a:br>
              <a:rPr lang="en-US" sz="1000" b="1" dirty="0">
                <a:solidFill>
                  <a:srgbClr val="000000"/>
                </a:solidFill>
              </a:rPr>
            </a:br>
            <a:r>
              <a:rPr lang="en-US" sz="1000" b="1" dirty="0">
                <a:solidFill>
                  <a:srgbClr val="000000"/>
                </a:solidFill>
              </a:rPr>
              <a:t>Bank</a:t>
            </a:r>
          </a:p>
        </p:txBody>
      </p:sp>
      <p:sp>
        <p:nvSpPr>
          <p:cNvPr id="19" name="Rectangle 18"/>
          <p:cNvSpPr/>
          <p:nvPr/>
        </p:nvSpPr>
        <p:spPr bwMode="auto">
          <a:xfrm>
            <a:off x="4307488" y="6264796"/>
            <a:ext cx="878840" cy="619760"/>
          </a:xfrm>
          <a:prstGeom prst="rect">
            <a:avLst/>
          </a:prstGeom>
          <a:solidFill>
            <a:schemeClr val="accent1">
              <a:lumMod val="60000"/>
              <a:lumOff val="40000"/>
            </a:schemeClr>
          </a:solidFill>
          <a:ln w="12700">
            <a:solidFill>
              <a:schemeClr val="tx1"/>
            </a:solidFill>
            <a:prstDash val="solid"/>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a:t>
            </a:r>
            <a:br>
              <a:rPr lang="en-US" sz="1000" b="1" dirty="0">
                <a:solidFill>
                  <a:srgbClr val="000000"/>
                </a:solidFill>
              </a:rPr>
            </a:br>
            <a:r>
              <a:rPr lang="en-US" sz="1000" b="1" dirty="0">
                <a:solidFill>
                  <a:srgbClr val="000000"/>
                </a:solidFill>
              </a:rPr>
              <a:t>Subsidiary</a:t>
            </a:r>
          </a:p>
        </p:txBody>
      </p:sp>
      <p:cxnSp>
        <p:nvCxnSpPr>
          <p:cNvPr id="20" name="Straight Connector 19"/>
          <p:cNvCxnSpPr>
            <a:stCxn id="19" idx="0"/>
          </p:cNvCxnSpPr>
          <p:nvPr/>
        </p:nvCxnSpPr>
        <p:spPr>
          <a:xfrm flipV="1">
            <a:off x="4746907" y="5903922"/>
            <a:ext cx="0" cy="360874"/>
          </a:xfrm>
          <a:prstGeom prst="line">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5044917" y="5080966"/>
            <a:ext cx="1076961" cy="822960"/>
          </a:xfrm>
          <a:prstGeom prst="rect">
            <a:avLst/>
          </a:prstGeom>
          <a:solidFill>
            <a:schemeClr val="accent2">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Recapitalized</a:t>
            </a:r>
            <a:br>
              <a:rPr lang="en-US" sz="1000" b="1" dirty="0">
                <a:solidFill>
                  <a:srgbClr val="000000"/>
                </a:solidFill>
              </a:rPr>
            </a:br>
            <a:r>
              <a:rPr lang="en-US" sz="1000" b="1" dirty="0">
                <a:solidFill>
                  <a:srgbClr val="000000"/>
                </a:solidFill>
              </a:rPr>
              <a:t>Domestic</a:t>
            </a:r>
            <a:br>
              <a:rPr lang="en-US" sz="1000" b="1" dirty="0">
                <a:solidFill>
                  <a:srgbClr val="000000"/>
                </a:solidFill>
              </a:rPr>
            </a:br>
            <a:r>
              <a:rPr lang="en-US" sz="1000" b="1" dirty="0">
                <a:solidFill>
                  <a:srgbClr val="000000"/>
                </a:solidFill>
              </a:rPr>
              <a:t>Broker-Dealer </a:t>
            </a:r>
          </a:p>
        </p:txBody>
      </p:sp>
      <p:sp>
        <p:nvSpPr>
          <p:cNvPr id="22" name="Rectangle 21"/>
          <p:cNvSpPr/>
          <p:nvPr/>
        </p:nvSpPr>
        <p:spPr bwMode="auto">
          <a:xfrm>
            <a:off x="6269416" y="5080966"/>
            <a:ext cx="1076961" cy="822960"/>
          </a:xfrm>
          <a:prstGeom prst="rect">
            <a:avLst/>
          </a:prstGeom>
          <a:solidFill>
            <a:schemeClr val="accent2">
              <a:lumMod val="60000"/>
              <a:lumOff val="40000"/>
            </a:schemeClr>
          </a:solidFill>
          <a:ln>
            <a:solidFill>
              <a:schemeClr val="tx1"/>
            </a:solidFill>
            <a:prstDash val="solid"/>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Recapitalized</a:t>
            </a:r>
            <a:br>
              <a:rPr lang="en-US" sz="1000" b="1" dirty="0">
                <a:solidFill>
                  <a:srgbClr val="000000"/>
                </a:solidFill>
              </a:rPr>
            </a:br>
            <a:r>
              <a:rPr lang="en-US" sz="1000" b="1" dirty="0">
                <a:solidFill>
                  <a:srgbClr val="000000"/>
                </a:solidFill>
              </a:rPr>
              <a:t>Foreign</a:t>
            </a:r>
            <a:br>
              <a:rPr lang="en-US" sz="1000" b="1" dirty="0">
                <a:solidFill>
                  <a:srgbClr val="000000"/>
                </a:solidFill>
              </a:rPr>
            </a:br>
            <a:r>
              <a:rPr lang="en-US" sz="1000" b="1" dirty="0">
                <a:solidFill>
                  <a:srgbClr val="000000"/>
                </a:solidFill>
              </a:rPr>
              <a:t>Broker-Dealer </a:t>
            </a:r>
          </a:p>
        </p:txBody>
      </p:sp>
      <p:sp>
        <p:nvSpPr>
          <p:cNvPr id="23" name="Rectangle 22"/>
          <p:cNvSpPr/>
          <p:nvPr/>
        </p:nvSpPr>
        <p:spPr bwMode="auto">
          <a:xfrm>
            <a:off x="3106277" y="6264796"/>
            <a:ext cx="878840" cy="619760"/>
          </a:xfrm>
          <a:prstGeom prst="rect">
            <a:avLst/>
          </a:prstGeom>
          <a:solidFill>
            <a:schemeClr val="accent1">
              <a:lumMod val="60000"/>
              <a:lumOff val="40000"/>
            </a:schemeClr>
          </a:solidFill>
          <a:ln>
            <a:solidFill>
              <a:schemeClr val="tx1"/>
            </a:solidFill>
          </a:ln>
          <a:effectLst/>
        </p:spPr>
        <p:txBody>
          <a:bodyPr vert="horz" wrap="none" lIns="101799" tIns="50900" rIns="101799" bIns="50900" numCol="1" rtlCol="0" anchor="ctr" anchorCtr="0" compatLnSpc="1">
            <a:prstTxWarp prst="textNoShape">
              <a:avLst/>
            </a:prstTxWarp>
          </a:bodyPr>
          <a:lstStyle/>
          <a:p>
            <a:pPr algn="ctr"/>
            <a:r>
              <a:rPr lang="en-US" sz="1000" b="1" dirty="0">
                <a:solidFill>
                  <a:srgbClr val="000000"/>
                </a:solidFill>
              </a:rPr>
              <a:t>Foreign Bank</a:t>
            </a:r>
            <a:br>
              <a:rPr lang="en-US" sz="1000" b="1" dirty="0">
                <a:solidFill>
                  <a:srgbClr val="000000"/>
                </a:solidFill>
              </a:rPr>
            </a:br>
            <a:r>
              <a:rPr lang="en-US" sz="1000" b="1" dirty="0">
                <a:solidFill>
                  <a:srgbClr val="000000"/>
                </a:solidFill>
              </a:rPr>
              <a:t>Branch</a:t>
            </a:r>
          </a:p>
        </p:txBody>
      </p:sp>
      <p:cxnSp>
        <p:nvCxnSpPr>
          <p:cNvPr id="24" name="Elbow Connector 23"/>
          <p:cNvCxnSpPr>
            <a:stCxn id="18" idx="0"/>
            <a:endCxn id="6" idx="2"/>
          </p:cNvCxnSpPr>
          <p:nvPr/>
        </p:nvCxnSpPr>
        <p:spPr>
          <a:xfrm rot="5400000" flipH="1" flipV="1">
            <a:off x="4451722" y="3953603"/>
            <a:ext cx="1041536" cy="1213182"/>
          </a:xfrm>
          <a:prstGeom prst="bentConnector3">
            <a:avLst>
              <a:gd name="adj1" fmla="val 20047"/>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2" idx="0"/>
            <a:endCxn id="6" idx="2"/>
          </p:cNvCxnSpPr>
          <p:nvPr/>
        </p:nvCxnSpPr>
        <p:spPr>
          <a:xfrm rot="16200000" flipV="1">
            <a:off x="5672717" y="3945797"/>
            <a:ext cx="1041536" cy="1228809"/>
          </a:xfrm>
          <a:prstGeom prst="bentConnector3">
            <a:avLst>
              <a:gd name="adj1" fmla="val 20047"/>
            </a:avLst>
          </a:prstGeom>
          <a:ln w="127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5" idx="3"/>
          </p:cNvCxnSpPr>
          <p:nvPr/>
        </p:nvCxnSpPr>
        <p:spPr>
          <a:xfrm rot="10800000" flipV="1">
            <a:off x="2728745" y="2396585"/>
            <a:ext cx="2852495" cy="1163185"/>
          </a:xfrm>
          <a:prstGeom prst="bentConnector3">
            <a:avLst>
              <a:gd name="adj1" fmla="val 33733"/>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904672" y="3325488"/>
            <a:ext cx="1617860" cy="268282"/>
          </a:xfrm>
          <a:prstGeom prst="rect">
            <a:avLst/>
          </a:prstGeom>
        </p:spPr>
        <p:txBody>
          <a:bodyPr wrap="square" lIns="91368" tIns="45682" rIns="91368" bIns="45682">
            <a:spAutoFit/>
          </a:bodyPr>
          <a:lstStyle/>
          <a:p>
            <a:pPr algn="ctr"/>
            <a:r>
              <a:rPr lang="en-US" sz="1100" b="1" i="1" dirty="0">
                <a:solidFill>
                  <a:srgbClr val="00B050"/>
                </a:solidFill>
              </a:rPr>
              <a:t>Beneficiary</a:t>
            </a:r>
          </a:p>
        </p:txBody>
      </p:sp>
    </p:spTree>
    <p:extLst>
      <p:ext uri="{BB962C8B-B14F-4D97-AF65-F5344CB8AC3E}">
        <p14:creationId xmlns:p14="http://schemas.microsoft.com/office/powerpoint/2010/main" val="220156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4" grpId="0"/>
      <p:bldP spid="15" grpId="0"/>
      <p:bldP spid="1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heme/theme1.xml><?xml version="1.0" encoding="utf-8"?>
<a:theme xmlns:a="http://schemas.openxmlformats.org/drawingml/2006/main" name="Projected LLP">
  <a:themeElements>
    <a:clrScheme name="Complete Firm Colors">
      <a:dk1>
        <a:srgbClr val="3C4146"/>
      </a:dk1>
      <a:lt1>
        <a:sysClr val="window" lastClr="FFFFFF"/>
      </a:lt1>
      <a:dk2>
        <a:srgbClr val="00465A"/>
      </a:dk2>
      <a:lt2>
        <a:srgbClr val="F5FAF0"/>
      </a:lt2>
      <a:accent1>
        <a:srgbClr val="73AFD7"/>
      </a:accent1>
      <a:accent2>
        <a:srgbClr val="69A055"/>
      </a:accent2>
      <a:accent3>
        <a:srgbClr val="963200"/>
      </a:accent3>
      <a:accent4>
        <a:srgbClr val="006487"/>
      </a:accent4>
      <a:accent5>
        <a:srgbClr val="C19B3D"/>
      </a:accent5>
      <a:accent6>
        <a:srgbClr val="A9C399"/>
      </a:accent6>
      <a:hlink>
        <a:srgbClr val="0000FF"/>
      </a:hlink>
      <a:folHlink>
        <a:srgbClr val="800080"/>
      </a:folHlink>
    </a:clrScheme>
    <a:fontScheme name="Davis Polk 2012">
      <a:majorFont>
        <a:latin typeface="Arial"/>
        <a:ea typeface="HEI"/>
        <a:cs typeface=""/>
      </a:majorFont>
      <a:minorFont>
        <a:latin typeface="Arial"/>
        <a:ea typeface="HEI"/>
        <a:cs typeface=""/>
      </a:minorFont>
    </a:fontScheme>
    <a:fmtScheme name="Davis Polk 20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469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1882" tIns="50941" rIns="101882" bIns="50941" numCol="1" anchor="ctr"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Projected LLP</Template>
  <TotalTime>357</TotalTime>
  <Words>3506</Words>
  <Application>Microsoft Macintosh PowerPoint</Application>
  <PresentationFormat>Custom</PresentationFormat>
  <Paragraphs>599</Paragraphs>
  <Slides>35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Kalinga</vt:lpstr>
      <vt:lpstr>Times</vt:lpstr>
      <vt:lpstr>Times New Roman</vt:lpstr>
      <vt:lpstr>Wingdings</vt:lpstr>
      <vt:lpstr>Wingdings 2</vt:lpstr>
      <vt:lpstr>Projected LLP</vt:lpstr>
      <vt:lpstr>Banking Crisis in 2023:   Not-So-Big Too Big To Fail banks? </vt:lpstr>
      <vt:lpstr>Outline</vt:lpstr>
      <vt:lpstr>Hypothetical Single Point of Entry Resolution of  U.S. Bank Holding Company  under  the U.S. Federal Bankruptcy Code</vt:lpstr>
      <vt:lpstr>Single Point of Entry Resolution Under Bankruptcy Code HYPOTHETICAL FINANCIAL INSTITUTION STRUCTURE FOR DISCUSSION</vt:lpstr>
      <vt:lpstr>Single Point of Entry Resolution Under Bankruptcy Code HYPOTHETICAL FINANCIAL INSTITUTION STRUCTURE BEFORE FINANCIAL DISTRESS (cont.)</vt:lpstr>
      <vt:lpstr>Single Point of Entry Resolution Under Bankruptcy Code HYPOTHETICAL LOSSES</vt:lpstr>
      <vt:lpstr>Single Point of Entry Resolution Under Bankruptcy Code HYPOTHETICAL LOSSES (cont.)</vt:lpstr>
      <vt:lpstr>Single Point of Entry Resolution Under Bankruptcy Code OPCOS RECAPITALIZED AND PROVIDED LIQUIDITY PRIOR TO BHC BANKRUPTCY</vt:lpstr>
      <vt:lpstr>Single Point of Entry Resolution Under Bankruptcy Code TRANSFER OF OPCOS TO DEBT-FREE NEW HOLDCO OWNED BY TRUST FOR BENEFIT OF BANKRUPTCY ESTATE OF BHC</vt:lpstr>
      <vt:lpstr>Single Point of Entry Resolution Under Bankruptcy Code NEW HOLDCO STAND-ALONE BALANCE SHEET</vt:lpstr>
      <vt:lpstr>Readiness for Resolution Using Single Point of Entry Recapitalization</vt:lpstr>
      <vt:lpstr>THE EU legal framework: BRRD AND SRMR</vt:lpstr>
      <vt:lpstr>PowerPoint Presentation</vt:lpstr>
      <vt:lpstr>Fundamental Principles &amp; Resolution Objectives</vt:lpstr>
      <vt:lpstr>Division of tasks within the SRM</vt:lpstr>
      <vt:lpstr>PowerPoint Presentation</vt:lpstr>
      <vt:lpstr>PowerPoint Presentation</vt:lpstr>
      <vt:lpstr>PowerPoint Presentation</vt:lpstr>
      <vt:lpstr>PowerPoint Presentation</vt:lpstr>
      <vt:lpstr>PowerPoint Presentation</vt:lpstr>
      <vt:lpstr>The Failure and Resolution of  Silicon Valley Bank </vt:lpstr>
      <vt:lpstr>An unprecedented storm</vt:lpstr>
      <vt:lpstr>Timeline </vt:lpstr>
      <vt:lpstr>Timeline </vt:lpstr>
      <vt:lpstr>Factors Contributing to Crisis</vt:lpstr>
      <vt:lpstr>Signature Bank and First Republic Failures</vt:lpstr>
      <vt:lpstr>PowerPoint Presentation</vt:lpstr>
      <vt:lpstr>BACKGROUND</vt:lpstr>
      <vt:lpstr>FOLTF DETERMINATION</vt:lpstr>
      <vt:lpstr>OTHER RESOLUTION CONDITIONS</vt:lpstr>
      <vt:lpstr>TOOLS AND POWERS APPLIED</vt:lpstr>
      <vt:lpstr>PROCEDURE</vt:lpstr>
      <vt:lpstr>PowerPoint Presentation</vt:lpstr>
      <vt:lpstr>Moving Forward: Following this round of bank failures and rescues, regulators and private actors will consider:  </vt:lpstr>
      <vt:lpstr>PowerPoint Presentation</vt:lpstr>
    </vt:vector>
  </TitlesOfParts>
  <Company>Davis Polk &amp; Wardwell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_</dc:creator>
  <cp:lastModifiedBy>Rolef de Weijs</cp:lastModifiedBy>
  <cp:revision>85</cp:revision>
  <cp:lastPrinted>2023-06-09T10:46:03Z</cp:lastPrinted>
  <dcterms:created xsi:type="dcterms:W3CDTF">2017-05-04T09:49:30Z</dcterms:created>
  <dcterms:modified xsi:type="dcterms:W3CDTF">2023-06-11T13:41:58Z</dcterms:modified>
</cp:coreProperties>
</file>